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</p:sldIdLst>
  <p:sldSz cx="9144000" cy="5145088"/>
  <p:notesSz cx="6858000" cy="9144000"/>
  <p:custDataLst>
    <p:tags r:id="rId43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EF4"/>
    <a:srgbClr val="F9F7FA"/>
    <a:srgbClr val="ED7568"/>
    <a:srgbClr val="FFF9F9"/>
    <a:srgbClr val="EEE2E2"/>
    <a:srgbClr val="FEF2E4"/>
    <a:srgbClr val="AFADB0"/>
    <a:srgbClr val="B5B3B6"/>
    <a:srgbClr val="EEEEEE"/>
    <a:srgbClr val="FFEF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5538" autoAdjust="0"/>
    <p:restoredTop sz="94660"/>
  </p:normalViewPr>
  <p:slideViewPr>
    <p:cSldViewPr snapToGrid="0">
      <p:cViewPr varScale="1">
        <p:scale>
          <a:sx n="142" d="100"/>
          <a:sy n="142" d="100"/>
        </p:scale>
        <p:origin x="135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gs" Target="tags/tag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/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53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21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C383233-3951-4EB0-8D5B-592A954F89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094C939-9A03-4DF4-AFB8-7794477F5CA4}"/>
              </a:ext>
            </a:extLst>
          </p:cNvPr>
          <p:cNvSpPr/>
          <p:nvPr/>
        </p:nvSpPr>
        <p:spPr>
          <a:xfrm>
            <a:off x="1204722" y="1147572"/>
            <a:ext cx="3127248" cy="178308"/>
          </a:xfrm>
          <a:prstGeom prst="rect">
            <a:avLst/>
          </a:prstGeom>
          <a:solidFill>
            <a:srgbClr val="E52129"/>
          </a:solidFill>
        </p:spPr>
        <p:txBody>
          <a:bodyPr wrap="none" lIns="0" tIns="0" rIns="0" bIns="0">
            <a:noAutofit/>
          </a:bodyPr>
          <a:lstStyle/>
          <a:p>
            <a:pPr indent="0" rtl="0"/>
            <a:r>
              <a:rPr lang="ru" sz="1300" b="0" i="0" u="none" strike="noStrike" dirty="0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ДОЛЯ РЫНКА В АВСТРАЛИИ: &gt;25%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502595D-2C9C-4223-A6AB-8BE28EC6A813}"/>
              </a:ext>
            </a:extLst>
          </p:cNvPr>
          <p:cNvSpPr/>
          <p:nvPr/>
        </p:nvSpPr>
        <p:spPr>
          <a:xfrm>
            <a:off x="2631453" y="538317"/>
            <a:ext cx="2310339" cy="556678"/>
          </a:xfrm>
          <a:prstGeom prst="rect">
            <a:avLst/>
          </a:prstGeom>
          <a:solidFill>
            <a:srgbClr val="2E6AA9"/>
          </a:solidFill>
        </p:spPr>
        <p:txBody>
          <a:bodyPr wrap="square" lIns="0" tIns="0" rIns="0" bIns="0">
            <a:noAutofit/>
          </a:bodyPr>
          <a:lstStyle/>
          <a:p>
            <a:pPr indent="0" rtl="0"/>
            <a:r>
              <a:rPr lang="ru" sz="1900" b="1" i="1" u="none" strike="noStrike" dirty="0">
                <a:solidFill>
                  <a:srgbClr val="FF0000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ПОЛЬЗОВАТЕЛЕЙ В МИРЕ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2674552-1B15-4A27-89AA-31B819A21D97}"/>
              </a:ext>
            </a:extLst>
          </p:cNvPr>
          <p:cNvSpPr/>
          <p:nvPr/>
        </p:nvSpPr>
        <p:spPr>
          <a:xfrm>
            <a:off x="887539" y="1399032"/>
            <a:ext cx="3595878" cy="205740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indent="0" rtl="0"/>
            <a:r>
              <a:rPr lang="ru" sz="1200" b="1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МОДЕРНИЗИРОВАННАЯ СИСТЕМА АККУМУЛЯТОРНЫХ </a:t>
            </a:r>
            <a:endParaRPr lang="en-US" sz="1200" b="1" i="0" u="none" strike="noStrike" dirty="0">
              <a:highlight>
                <a:srgbClr val="000000">
                  <a:alpha val="0"/>
                </a:srgbClr>
              </a:highlight>
              <a:latin typeface="Arial"/>
            </a:endParaRPr>
          </a:p>
          <a:p>
            <a:pPr indent="0" rtl="0"/>
            <a:r>
              <a:rPr lang="ru" sz="1200" b="1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БАТАРЕЙ ПЕРЕМЕННОГО ТОКА AS1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AF97F70-9BC4-4C15-A39F-D62BA904F7EE}"/>
              </a:ext>
            </a:extLst>
          </p:cNvPr>
          <p:cNvSpPr/>
          <p:nvPr/>
        </p:nvSpPr>
        <p:spPr>
          <a:xfrm>
            <a:off x="2887218" y="1832038"/>
            <a:ext cx="1568196" cy="96012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indent="0" rtl="0"/>
            <a:r>
              <a:rPr lang="ru" sz="5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Встроенная литиевая батарея емкостью 5,1 кВт*ч (расширяемая)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4530F21-F17E-4BA2-9BE2-38FF1262E9B5}"/>
              </a:ext>
            </a:extLst>
          </p:cNvPr>
          <p:cNvSpPr/>
          <p:nvPr/>
        </p:nvSpPr>
        <p:spPr>
          <a:xfrm>
            <a:off x="1058418" y="1789938"/>
            <a:ext cx="1570482" cy="114300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indent="0" rtl="0"/>
            <a:r>
              <a:rPr lang="ru" sz="5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Быстрая модернизация системы хранения энергии на </a:t>
            </a:r>
            <a:endParaRPr lang="en-US" sz="500" b="0" i="0" u="none" strike="noStrike" dirty="0">
              <a:highlight>
                <a:srgbClr val="000000">
                  <a:alpha val="0"/>
                </a:srgbClr>
              </a:highlight>
              <a:latin typeface="Arial"/>
            </a:endParaRPr>
          </a:p>
          <a:p>
            <a:pPr indent="0" rtl="0"/>
            <a:r>
              <a:rPr lang="ru" sz="5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существующих фотоэлектрических установках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F28A9EA-820E-4DE3-9D0B-1FE09754E408}"/>
              </a:ext>
            </a:extLst>
          </p:cNvPr>
          <p:cNvSpPr/>
          <p:nvPr/>
        </p:nvSpPr>
        <p:spPr>
          <a:xfrm>
            <a:off x="1058418" y="1977771"/>
            <a:ext cx="1284732" cy="109728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indent="0" rtl="0"/>
            <a:r>
              <a:rPr lang="ru" sz="5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Совместимость со всеми марками инверторов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C8580156-E30D-45F1-A5E2-C6BE87A086ED}"/>
              </a:ext>
            </a:extLst>
          </p:cNvPr>
          <p:cNvSpPr/>
          <p:nvPr/>
        </p:nvSpPr>
        <p:spPr>
          <a:xfrm>
            <a:off x="2887218" y="1972818"/>
            <a:ext cx="1426464" cy="125730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indent="0" rtl="0"/>
            <a:r>
              <a:rPr lang="ru" sz="5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Наличие функции ИБП, время переключения ≤ 10 мс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9666" y="252248"/>
            <a:ext cx="1042026" cy="28227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623" y="1504480"/>
            <a:ext cx="4171106" cy="237834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1533" y="945931"/>
            <a:ext cx="2891846" cy="163060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8530" y="3081032"/>
            <a:ext cx="2894849" cy="160958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061481"/>
            <a:ext cx="9144000" cy="8258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64555" y="348342"/>
            <a:ext cx="930916" cy="237234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 rtl="0"/>
            <a:r>
              <a:rPr lang="ru" sz="2300" b="0" i="0" u="none" strike="noStrike">
                <a:solidFill>
                  <a:srgbClr val="C00000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Дисплей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603515" y="651641"/>
            <a:ext cx="1258238" cy="225222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 rtl="0"/>
            <a:r>
              <a:rPr lang="ru" sz="1600" b="0" i="0" u="none" strike="noStrike">
                <a:solidFill>
                  <a:srgbClr val="FF0000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&gt; Разрядка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73329" y="4690616"/>
            <a:ext cx="2954909" cy="228224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 rtl="0"/>
            <a:r>
              <a:rPr lang="ru" sz="1600" b="0" i="0" u="none" strike="noStrike" dirty="0">
                <a:solidFill>
                  <a:srgbClr val="FF0000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&gt; Заводская настройка по умолчанию составляет 50% заряда батареи.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618530" y="2810766"/>
            <a:ext cx="639629" cy="150148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 rtl="0"/>
            <a:r>
              <a:rPr lang="ru" sz="1600" b="0" i="0" u="none" strike="noStrike">
                <a:solidFill>
                  <a:srgbClr val="FF0000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&gt; Ошибка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640"/>
            <a:ext cx="9144000" cy="497738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2400" y="237744"/>
            <a:ext cx="1078992" cy="31089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05968" y="490728"/>
            <a:ext cx="1280160" cy="252984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 rtl="0"/>
            <a:r>
              <a:rPr lang="ru" sz="2300" b="0" i="0" u="none" strike="noStrike">
                <a:solidFill>
                  <a:srgbClr val="C00000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Интерфейсы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07924" y="3142488"/>
            <a:ext cx="879920" cy="85344"/>
          </a:xfrm>
          <a:prstGeom prst="rect">
            <a:avLst/>
          </a:prstGeom>
          <a:solidFill>
            <a:srgbClr val="D8D8E0"/>
          </a:solidFill>
        </p:spPr>
        <p:txBody>
          <a:bodyPr wrap="none" lIns="0" tIns="0" rIns="0" bIns="0">
            <a:noAutofit/>
          </a:bodyPr>
          <a:lstStyle/>
          <a:p>
            <a:pPr indent="0" algn="ctr" rtl="0"/>
            <a:r>
              <a:rPr lang="ru" sz="4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ВЫКЛЮЧАТЕЛЬ АККУМУЛЯТОРА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07924" y="4364736"/>
            <a:ext cx="879920" cy="85344"/>
          </a:xfrm>
          <a:prstGeom prst="rect">
            <a:avLst/>
          </a:prstGeom>
          <a:solidFill>
            <a:srgbClr val="D8D8E0"/>
          </a:solidFill>
        </p:spPr>
        <p:txBody>
          <a:bodyPr wrap="none" lIns="0" tIns="0" rIns="0" bIns="0">
            <a:noAutofit/>
          </a:bodyPr>
          <a:lstStyle/>
          <a:p>
            <a:pPr indent="0" algn="ctr" rtl="0"/>
            <a:r>
              <a:rPr lang="ru" sz="4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ВЫКЛЮЧАТЕЛЬ ПОСТОЯННОГО </a:t>
            </a:r>
          </a:p>
          <a:p>
            <a:pPr indent="0" algn="ctr" rtl="0"/>
            <a:r>
              <a:rPr lang="ru" sz="4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ТОКА ВКЛ/ВЫКЛ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821168" y="3227832"/>
            <a:ext cx="879920" cy="151162"/>
          </a:xfrm>
          <a:prstGeom prst="rect">
            <a:avLst/>
          </a:prstGeom>
          <a:solidFill>
            <a:srgbClr val="D8D8E0"/>
          </a:solidFill>
        </p:spPr>
        <p:txBody>
          <a:bodyPr wrap="none" lIns="0" tIns="0" rIns="0" bIns="0">
            <a:noAutofit/>
          </a:bodyPr>
          <a:lstStyle/>
          <a:p>
            <a:pPr indent="0" algn="ctr" rtl="0"/>
            <a:r>
              <a:rPr lang="ru" sz="4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ВЫКЛЮЧАТЕЛЬ ПОСТОЯННОГО </a:t>
            </a:r>
          </a:p>
          <a:p>
            <a:pPr indent="0" algn="ctr" rtl="0"/>
            <a:r>
              <a:rPr lang="ru" sz="4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ТОКА ВКЛ/ВЫКЛ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821168" y="2020823"/>
            <a:ext cx="813816" cy="76201"/>
          </a:xfrm>
          <a:prstGeom prst="rect">
            <a:avLst/>
          </a:prstGeom>
          <a:solidFill>
            <a:srgbClr val="D8D8E0"/>
          </a:solidFill>
        </p:spPr>
        <p:txBody>
          <a:bodyPr wrap="none" lIns="0" tIns="0" rIns="0" bIns="0">
            <a:noAutofit/>
          </a:bodyPr>
          <a:lstStyle/>
          <a:p>
            <a:pPr indent="0" algn="ctr" rtl="0"/>
            <a:r>
              <a:rPr lang="ru" sz="4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ВЫКЛЮЧАТЕЛЬ АККУМУЛЯТОРА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2400" y="237744"/>
            <a:ext cx="1078992" cy="31089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047488"/>
            <a:ext cx="9144000" cy="9753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056" y="1377696"/>
            <a:ext cx="8695944" cy="319430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66928" y="347472"/>
            <a:ext cx="2386584" cy="252984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 rtl="0"/>
            <a:r>
              <a:rPr lang="ru" sz="2300" b="0" i="0" u="none" strike="noStrike">
                <a:solidFill>
                  <a:srgbClr val="C00000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Подключение AS1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287512" y="1962912"/>
            <a:ext cx="582168" cy="246888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 algn="ctr" rtl="0"/>
            <a:r>
              <a:rPr lang="ru" sz="11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ЭЛЕКТРОСЕТЬ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296656" y="3441192"/>
            <a:ext cx="801624" cy="268224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 rtl="0"/>
            <a:r>
              <a:rPr lang="ru" sz="14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РЕЗЕРВ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2400" y="237744"/>
            <a:ext cx="1078992" cy="31089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4560" y="984504"/>
            <a:ext cx="4108704" cy="346862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059680"/>
            <a:ext cx="9144000" cy="8534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66928" y="347472"/>
            <a:ext cx="1469136" cy="252984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 rtl="0"/>
            <a:r>
              <a:rPr lang="ru" sz="2300" b="0" i="0" u="none" strike="noStrike">
                <a:solidFill>
                  <a:srgbClr val="C00000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Решение с трансформаторами тока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337816" y="4465320"/>
            <a:ext cx="1005840" cy="143256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 algn="ctr" rtl="0"/>
            <a:r>
              <a:rPr lang="ru" sz="900" b="0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Увеличенный аккумулятор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779008" y="1094232"/>
            <a:ext cx="304800" cy="134112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 algn="ctr" rtl="0"/>
            <a:r>
              <a:rPr lang="ru" sz="1000" b="0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Электросеть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211324" y="984504"/>
            <a:ext cx="822960" cy="140208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 algn="ctr" rtl="0"/>
            <a:r>
              <a:rPr lang="ru" sz="10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Инвертор для солнечной панели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426208" y="1394460"/>
            <a:ext cx="313944" cy="185928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 algn="ctr" rtl="0"/>
            <a:r>
              <a:rPr lang="ru" sz="105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Пост. ток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779776" y="1792224"/>
            <a:ext cx="332232" cy="18288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 algn="ctr" rtl="0"/>
            <a:r>
              <a:rPr lang="ru" sz="105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Пер. ток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675888" y="1313688"/>
            <a:ext cx="268224" cy="128016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 algn="ctr" rtl="0"/>
            <a:r>
              <a:rPr lang="ru" sz="1000" b="0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ТТ1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090160" y="1301496"/>
            <a:ext cx="277368" cy="134112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 algn="ctr" rtl="0"/>
            <a:r>
              <a:rPr lang="ru" sz="900" b="0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ТТ2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502408" y="2337816"/>
            <a:ext cx="704088" cy="128016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 algn="ctr" rtl="0"/>
            <a:r>
              <a:rPr lang="ru" sz="9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Связь по переменному току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507736" y="3617976"/>
            <a:ext cx="804672" cy="149352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 algn="ctr" rtl="0"/>
            <a:r>
              <a:rPr lang="ru" sz="10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Нагрузка, подключенная к сети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215384" y="4294632"/>
            <a:ext cx="853440" cy="140208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 algn="ctr" rtl="0"/>
            <a:r>
              <a:rPr lang="ru" sz="10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Нагрузка, подключенная к батарее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2400" y="237744"/>
            <a:ext cx="1078992" cy="31089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02208"/>
            <a:ext cx="9144000" cy="424281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76072" y="350520"/>
            <a:ext cx="2862072" cy="249936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 rtl="0"/>
            <a:r>
              <a:rPr lang="ru" sz="2300" b="0" i="0" u="none" strike="noStrike">
                <a:solidFill>
                  <a:srgbClr val="C00000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Решение с электросчетчиком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83336" y="1152144"/>
            <a:ext cx="509016" cy="97536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 algn="ctr" rtl="0"/>
            <a:r>
              <a:rPr lang="ru" sz="6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Связь по переменному току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915668" y="1152144"/>
            <a:ext cx="618744" cy="115824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 algn="ctr" rtl="0"/>
            <a:r>
              <a:rPr lang="ru" sz="7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Нагрузка, </a:t>
            </a:r>
          </a:p>
          <a:p>
            <a:pPr indent="0" algn="ctr" rtl="0"/>
            <a:r>
              <a:rPr lang="ru" sz="7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подключенная к батарее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749296" y="1036320"/>
            <a:ext cx="576072" cy="231648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 algn="ctr" rtl="0"/>
            <a:r>
              <a:rPr lang="ru" sz="7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Нагрузка, </a:t>
            </a:r>
          </a:p>
          <a:p>
            <a:pPr indent="0" algn="ctr" rtl="0"/>
            <a:r>
              <a:rPr lang="ru" sz="7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подключенная к сети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190744" y="1039368"/>
            <a:ext cx="530352" cy="97536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 algn="ctr" rtl="0"/>
            <a:r>
              <a:rPr lang="ru" sz="600" b="0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Связь по переменному току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313932" y="1036320"/>
            <a:ext cx="643128" cy="128016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 algn="ctr" rtl="0"/>
            <a:r>
              <a:rPr lang="ru" sz="7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Нагрузка, </a:t>
            </a:r>
          </a:p>
          <a:p>
            <a:pPr indent="0" algn="ctr" rtl="0"/>
            <a:r>
              <a:rPr lang="ru" sz="7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подключенная к батарее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214616" y="926592"/>
            <a:ext cx="606552" cy="231648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 algn="ctr" rtl="0"/>
            <a:r>
              <a:rPr lang="ru" sz="7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Нагрузка, </a:t>
            </a:r>
          </a:p>
          <a:p>
            <a:pPr indent="0" algn="ctr" rtl="0"/>
            <a:r>
              <a:rPr lang="ru" sz="7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подключенная к сети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21792" y="2709672"/>
            <a:ext cx="752856" cy="97536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 algn="ctr" rtl="0"/>
            <a:r>
              <a:rPr lang="ru" sz="600" b="0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Увеличенный аккумулятор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033016" y="2764536"/>
            <a:ext cx="262128" cy="97536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 algn="ctr" rtl="0"/>
            <a:r>
              <a:rPr lang="ru" sz="700" b="0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Счетчик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240024" y="2764536"/>
            <a:ext cx="277368" cy="109728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 algn="ctr" rtl="0"/>
            <a:r>
              <a:rPr lang="ru" sz="700" b="0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Счетчик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108704" y="2840736"/>
            <a:ext cx="222504" cy="103632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 algn="ctr" rtl="0"/>
            <a:r>
              <a:rPr lang="ru" sz="700" b="0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Электросеть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041392" y="2651760"/>
            <a:ext cx="755904" cy="103632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 algn="ctr" rtl="0"/>
            <a:r>
              <a:rPr lang="ru" sz="600" b="0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Увеличенный аккумулятор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54060" y="3038856"/>
            <a:ext cx="207264" cy="115824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 algn="ctr" rtl="0"/>
            <a:r>
              <a:rPr lang="ru" sz="8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Пост. ток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94944" y="3325939"/>
            <a:ext cx="228600" cy="124968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 algn="ctr" rtl="0"/>
            <a:r>
              <a:rPr lang="ru" sz="8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Пер. ток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05384" y="3608832"/>
            <a:ext cx="588264" cy="97536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 algn="ctr" rtl="0"/>
            <a:r>
              <a:rPr lang="ru" sz="7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Инвертор для </a:t>
            </a:r>
          </a:p>
          <a:p>
            <a:pPr indent="0" algn="ctr" rtl="0"/>
            <a:r>
              <a:rPr lang="ru" sz="7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солнечной панели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4803648" y="3563112"/>
            <a:ext cx="606552" cy="112776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 algn="ctr" rtl="0"/>
            <a:r>
              <a:rPr lang="ru" sz="7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Инвертор для </a:t>
            </a:r>
          </a:p>
          <a:p>
            <a:pPr indent="0" algn="ctr" rtl="0"/>
            <a:r>
              <a:rPr lang="ru" sz="7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солнечной панели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4850532" y="2974848"/>
            <a:ext cx="237744" cy="140208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 algn="ctr" rtl="0"/>
            <a:r>
              <a:rPr lang="ru" sz="8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Пост. ток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5106924" y="3279648"/>
            <a:ext cx="246888" cy="13716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 algn="ctr" rtl="0"/>
            <a:r>
              <a:rPr lang="ru" sz="8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Пер. ток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6635496" y="2801112"/>
            <a:ext cx="268224" cy="103632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 algn="ctr" rtl="0"/>
            <a:r>
              <a:rPr lang="ru" sz="700" b="0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Счетчик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7827264" y="2785872"/>
            <a:ext cx="277368" cy="103632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 algn="ctr" rtl="0"/>
            <a:r>
              <a:rPr lang="ru" sz="700" b="0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Счетчик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8686800" y="2785872"/>
            <a:ext cx="234696" cy="10668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 algn="ctr" rtl="0"/>
            <a:r>
              <a:rPr lang="ru" sz="700" b="0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Электросеть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52856"/>
            <a:ext cx="9144000" cy="439216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8016" y="228600"/>
            <a:ext cx="1109472" cy="33223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66928" y="347472"/>
            <a:ext cx="1981200" cy="252984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 rtl="0"/>
            <a:r>
              <a:rPr lang="ru" sz="2300" b="0" i="0" u="none" strike="noStrike">
                <a:solidFill>
                  <a:srgbClr val="C00000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Подключение B1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15112" y="3553968"/>
            <a:ext cx="1965960" cy="188976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 algn="r" rtl="0"/>
            <a:r>
              <a:rPr lang="ru" sz="1600" b="0" i="0" u="none" strike="noStrike">
                <a:solidFill>
                  <a:srgbClr val="FF0000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Кабель связи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261872" y="4349496"/>
            <a:ext cx="1368552" cy="225552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 algn="r" rtl="0"/>
            <a:r>
              <a:rPr lang="ru" sz="1600" b="0" i="0" u="none" strike="noStrike" dirty="0">
                <a:solidFill>
                  <a:srgbClr val="FF0000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Кабель положительной </a:t>
            </a:r>
          </a:p>
          <a:p>
            <a:pPr indent="0" algn="r" rtl="0"/>
            <a:r>
              <a:rPr lang="ru" sz="1600" b="0" i="0" u="none" strike="noStrike" dirty="0">
                <a:solidFill>
                  <a:srgbClr val="FF0000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клеммы аккумулятора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638544" y="4212336"/>
            <a:ext cx="1331976" cy="225552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 rtl="0"/>
            <a:r>
              <a:rPr lang="ru" sz="1600" b="0" i="0" u="none" strike="noStrike" dirty="0">
                <a:solidFill>
                  <a:srgbClr val="FF0000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Кабель отрицательной </a:t>
            </a:r>
          </a:p>
          <a:p>
            <a:pPr indent="0" rtl="0"/>
            <a:r>
              <a:rPr lang="ru" sz="1600" b="0" i="0" u="none" strike="noStrike" dirty="0">
                <a:solidFill>
                  <a:srgbClr val="FF0000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клеммы аккумулятора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2400" y="237744"/>
            <a:ext cx="1078992" cy="31089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1344" y="1018032"/>
            <a:ext cx="6416040" cy="284378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053584"/>
            <a:ext cx="9144000" cy="9144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76072" y="350520"/>
            <a:ext cx="1225296" cy="249936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 rtl="0"/>
            <a:r>
              <a:rPr lang="ru" sz="2300" b="0" i="0" u="none" strike="noStrike">
                <a:solidFill>
                  <a:srgbClr val="C00000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Включение питания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9184" y="917448"/>
            <a:ext cx="1770888" cy="2359152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indent="0" algn="just" rtl="0">
              <a:spcAft>
                <a:spcPts val="1680"/>
              </a:spcAft>
            </a:pPr>
            <a:r>
              <a:rPr lang="ru" sz="1800" b="0" i="0" u="none" strike="noStrike" dirty="0">
                <a:solidFill>
                  <a:srgbClr val="C00000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Включение</a:t>
            </a:r>
          </a:p>
          <a:p>
            <a:pPr indent="0" rtl="0"/>
            <a:r>
              <a:rPr lang="ru" sz="14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Нажать и удерживать кнопку выключателя аккумулятора в течение 5 секунд для включения AS1 и B1, затем подождать 15 секунд и задействовать выключатель постоянного тока.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29184" y="3901440"/>
            <a:ext cx="8007096" cy="978408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indent="0" rtl="0">
              <a:spcAft>
                <a:spcPts val="420"/>
              </a:spcAft>
            </a:pPr>
            <a:r>
              <a:rPr lang="ru" sz="1800" b="0" i="0" u="none" strike="noStrike">
                <a:solidFill>
                  <a:srgbClr val="C00000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Выключение</a:t>
            </a:r>
          </a:p>
          <a:p>
            <a:pPr indent="0" rtl="0"/>
            <a:r>
              <a:rPr lang="ru" sz="1400" b="0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При необходимости выключения AS1,</a:t>
            </a:r>
          </a:p>
          <a:p>
            <a:pPr indent="0" rtl="0"/>
            <a:r>
              <a:rPr lang="ru" sz="1400" b="0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Сначала отключите нагрузку, затем нажмите и удерживайте выключатель аккумулятора на B1 (от нижнего устройства к верхнему), и, наконец, выключите AS1.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502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66928" y="396240"/>
            <a:ext cx="2026920" cy="252984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 algn="ctr" rtl="0"/>
            <a:r>
              <a:rPr lang="ru" sz="2300" b="0" i="0" u="none" strike="noStrike">
                <a:solidFill>
                  <a:srgbClr val="C00000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Связь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54024" y="3041904"/>
            <a:ext cx="222504" cy="115824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 algn="ctr" rtl="0"/>
            <a:r>
              <a:rPr lang="ru" sz="800" b="0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AS1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752344" y="1822704"/>
            <a:ext cx="469392" cy="115824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 algn="ctr" rtl="0"/>
            <a:r>
              <a:rPr lang="ru" sz="700" b="0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eSolar 4G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199632" y="1335024"/>
            <a:ext cx="890016" cy="12192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 algn="ctr" rtl="0"/>
            <a:r>
              <a:rPr lang="ru" sz="800" b="0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Локальное подключение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152144" y="4465320"/>
            <a:ext cx="1450848" cy="286512"/>
          </a:xfrm>
          <a:prstGeom prst="rect">
            <a:avLst/>
          </a:prstGeom>
          <a:solidFill>
            <a:srgbClr val="F2F2F2"/>
          </a:solidFill>
        </p:spPr>
        <p:txBody>
          <a:bodyPr lIns="0" tIns="0" rIns="0" bIns="0">
            <a:noAutofit/>
          </a:bodyPr>
          <a:lstStyle/>
          <a:p>
            <a:pPr indent="0" algn="ctr" rtl="0">
              <a:lnSpc>
                <a:spcPct val="105000"/>
              </a:lnSpc>
            </a:pPr>
            <a:r>
              <a:rPr lang="ru" sz="1000" b="0" i="0" u="none" strike="noStrike" dirty="0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Домашнее подключение по беспроводной сети. Удобно и эффективно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718816" y="3404616"/>
            <a:ext cx="569976" cy="112776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 algn="ctr" rtl="0"/>
            <a:r>
              <a:rPr lang="ru" sz="700" b="0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eSolar AIO3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885688" y="2688336"/>
            <a:ext cx="365760" cy="115824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 algn="ctr" rtl="0"/>
            <a:r>
              <a:rPr lang="ru" sz="800" b="0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Сервер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843213" y="4462272"/>
            <a:ext cx="1635918" cy="320040"/>
          </a:xfrm>
          <a:prstGeom prst="rect">
            <a:avLst/>
          </a:prstGeom>
          <a:solidFill>
            <a:srgbClr val="F2F2F2"/>
          </a:solidFill>
        </p:spPr>
        <p:txBody>
          <a:bodyPr lIns="0" tIns="0" rIns="0" bIns="0">
            <a:noAutofit/>
          </a:bodyPr>
          <a:lstStyle/>
          <a:p>
            <a:pPr indent="0" algn="ctr" rtl="0">
              <a:lnSpc>
                <a:spcPct val="105000"/>
              </a:lnSpc>
            </a:pPr>
            <a:r>
              <a:rPr lang="ru" sz="1000" b="0" i="0" u="none" strike="noStrike" dirty="0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Штекерное подключение. Простота обслуживания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779645" y="4462272"/>
            <a:ext cx="1274064" cy="320040"/>
          </a:xfrm>
          <a:prstGeom prst="rect">
            <a:avLst/>
          </a:prstGeom>
          <a:solidFill>
            <a:srgbClr val="F2F2F2"/>
          </a:solidFill>
        </p:spPr>
        <p:txBody>
          <a:bodyPr lIns="0" tIns="0" rIns="0" bIns="0">
            <a:noAutofit/>
          </a:bodyPr>
          <a:lstStyle/>
          <a:p>
            <a:pPr indent="0" algn="ctr" rtl="0">
              <a:lnSpc>
                <a:spcPct val="105000"/>
              </a:lnSpc>
            </a:pPr>
            <a:r>
              <a:rPr lang="ru" sz="1000" b="0" i="0" u="none" strike="noStrike" dirty="0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Считывание данных в реальном времени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056120" y="2801112"/>
            <a:ext cx="1210056" cy="143256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 algn="ctr" rtl="0"/>
            <a:r>
              <a:rPr lang="ru" sz="800" b="0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Портал eSolar (сайт/приложение)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273641" y="4468368"/>
            <a:ext cx="1718215" cy="313944"/>
          </a:xfrm>
          <a:prstGeom prst="rect">
            <a:avLst/>
          </a:prstGeom>
          <a:solidFill>
            <a:srgbClr val="F2F2F2"/>
          </a:solidFill>
        </p:spPr>
        <p:txBody>
          <a:bodyPr lIns="0" tIns="0" rIns="0" bIns="0">
            <a:noAutofit/>
          </a:bodyPr>
          <a:lstStyle/>
          <a:p>
            <a:pPr indent="0" algn="ctr" rtl="0">
              <a:lnSpc>
                <a:spcPct val="105000"/>
              </a:lnSpc>
            </a:pPr>
            <a:r>
              <a:rPr lang="ru" sz="1000" b="0" i="0" u="none" strike="noStrike" dirty="0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Поддержка дистанционного управления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595872" y="960120"/>
            <a:ext cx="405384" cy="10668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 algn="ctr" rtl="0"/>
            <a:r>
              <a:rPr lang="ru" sz="500" b="1" i="0" u="none" strike="noStrike">
                <a:solidFill>
                  <a:srgbClr val="6A696A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Bluetooth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889248" y="1621536"/>
            <a:ext cx="1030224" cy="134112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 algn="ctr" rtl="0"/>
            <a:r>
              <a:rPr lang="ru" sz="700" b="0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Вышка связи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2400" y="237744"/>
            <a:ext cx="1078992" cy="31089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8240" y="3057144"/>
            <a:ext cx="615696" cy="6096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5992" y="1965960"/>
            <a:ext cx="1581912" cy="289255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76288" y="2170176"/>
            <a:ext cx="1545336" cy="285597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99232" y="1094232"/>
            <a:ext cx="112776" cy="384657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5688" y="1109472"/>
            <a:ext cx="91440" cy="385267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5047488"/>
            <a:ext cx="9144000" cy="9753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10896" y="1179576"/>
            <a:ext cx="2609088" cy="496824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indent="0" rtl="0"/>
            <a:r>
              <a:rPr lang="ru" sz="1600" b="0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Скачайте приложение eSolar SET/O&amp;M из Play Store или App Store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358896" y="1203960"/>
            <a:ext cx="2301240" cy="469392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indent="0" rtl="0">
              <a:lnSpc>
                <a:spcPct val="106000"/>
              </a:lnSpc>
            </a:pPr>
            <a:r>
              <a:rPr lang="ru" sz="1600" b="0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Откройте приложение и выполните вход, введя пароль 123456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914400" y="3733800"/>
            <a:ext cx="1063752" cy="188976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 rtl="0"/>
            <a:r>
              <a:rPr lang="ru" sz="1600" b="0" i="0" u="none" strike="noStrike">
                <a:solidFill>
                  <a:srgbClr val="C00000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eSolar SET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202681" y="1203960"/>
            <a:ext cx="2648712" cy="920496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indent="0" rtl="0">
              <a:lnSpc>
                <a:spcPct val="105000"/>
              </a:lnSpc>
            </a:pPr>
            <a:r>
              <a:rPr lang="ru" sz="16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Включите функцию Bluetooth на своем телефоне для подключения модуля eSolar 4G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123944" y="3023616"/>
            <a:ext cx="758952" cy="100584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 algn="ctr" rtl="0"/>
            <a:r>
              <a:rPr lang="ru" sz="700" b="0" i="0" u="none" strike="noStrike" dirty="0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Локальное подключение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137279" y="3603498"/>
            <a:ext cx="637032" cy="100584"/>
          </a:xfrm>
          <a:prstGeom prst="rect">
            <a:avLst/>
          </a:prstGeom>
          <a:solidFill>
            <a:srgbClr val="F75A35"/>
          </a:solidFill>
        </p:spPr>
        <p:txBody>
          <a:bodyPr wrap="none" lIns="0" tIns="0" rIns="0" bIns="0">
            <a:noAutofit/>
          </a:bodyPr>
          <a:lstStyle/>
          <a:p>
            <a:pPr indent="0" algn="ctr" rtl="0"/>
            <a:r>
              <a:rPr lang="ru" sz="500" b="1" i="0" u="none" strike="noStrike" dirty="0">
                <a:solidFill>
                  <a:srgbClr val="EFD3C3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ВОЙТИ В СИСТЕМУ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706112" y="2057400"/>
            <a:ext cx="280416" cy="82296"/>
          </a:xfrm>
          <a:prstGeom prst="rect">
            <a:avLst/>
          </a:prstGeom>
          <a:solidFill>
            <a:srgbClr val="F89B76"/>
          </a:solidFill>
        </p:spPr>
        <p:txBody>
          <a:bodyPr wrap="none" lIns="0" tIns="0" rIns="0" bIns="0">
            <a:noAutofit/>
          </a:bodyPr>
          <a:lstStyle/>
          <a:p>
            <a:pPr indent="0" rtl="0"/>
            <a:r>
              <a:rPr lang="ru" sz="400" b="0" i="0" u="none" strike="noStrike">
                <a:solidFill>
                  <a:srgbClr val="EFD3C3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Язык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7321296" y="2261616"/>
            <a:ext cx="603504" cy="100584"/>
          </a:xfrm>
          <a:prstGeom prst="rect">
            <a:avLst/>
          </a:prstGeom>
          <a:solidFill>
            <a:srgbClr val="FA7A66"/>
          </a:solidFill>
        </p:spPr>
        <p:txBody>
          <a:bodyPr wrap="none" lIns="0" tIns="0" rIns="0" bIns="0">
            <a:noAutofit/>
          </a:bodyPr>
          <a:lstStyle/>
          <a:p>
            <a:pPr indent="0" rtl="0"/>
            <a:r>
              <a:rPr lang="ru" sz="400" b="0" i="0" u="none" strike="noStrike">
                <a:solidFill>
                  <a:srgbClr val="EFD3C3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Способ подключения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992112" y="2496312"/>
            <a:ext cx="1051560" cy="88392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 rtl="0"/>
            <a:r>
              <a:rPr lang="ru" sz="400" b="0" i="0" u="none" strike="noStrike">
                <a:solidFill>
                  <a:srgbClr val="6A696A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Необходимо выбрать способ подключения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010400" y="2965704"/>
            <a:ext cx="1170432" cy="454152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indent="0" rtl="0">
              <a:lnSpc>
                <a:spcPct val="125000"/>
              </a:lnSpc>
              <a:spcAft>
                <a:spcPts val="350"/>
              </a:spcAft>
            </a:pPr>
            <a:r>
              <a:rPr lang="ru" sz="400" b="0" i="0" u="none" strike="noStrike">
                <a:solidFill>
                  <a:srgbClr val="6A696A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Советы:</a:t>
            </a:r>
          </a:p>
          <a:p>
            <a:pPr indent="0" rtl="0">
              <a:lnSpc>
                <a:spcPct val="125000"/>
              </a:lnSpc>
            </a:pPr>
            <a:r>
              <a:rPr lang="ru" sz="400" b="0" i="0" u="none" strike="noStrike">
                <a:solidFill>
                  <a:srgbClr val="6A696A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(1) Включите инвертор и Bluetooth на мобильном телефоне;</a:t>
            </a:r>
            <a:endParaRPr lang="ru" sz="400" b="0" i="0" u="none" strike="noStrike">
              <a:solidFill>
                <a:srgbClr val="404040"/>
              </a:solidFill>
              <a:highlight>
                <a:srgbClr val="000000">
                  <a:alpha val="0"/>
                </a:srgbClr>
              </a:highlight>
              <a:latin typeface="Arial"/>
            </a:endParaRPr>
          </a:p>
          <a:p>
            <a:pPr indent="0" rtl="0">
              <a:lnSpc>
                <a:spcPct val="125000"/>
              </a:lnSpc>
            </a:pPr>
            <a:r>
              <a:rPr lang="ru" sz="400" b="0" i="0" u="none" strike="noStrike">
                <a:solidFill>
                  <a:srgbClr val="6A696A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(2) Определите подключение к модулю связи;</a:t>
            </a:r>
            <a:endParaRPr lang="ru" sz="400" b="0" i="0" u="none" strike="noStrike">
              <a:solidFill>
                <a:srgbClr val="404040"/>
              </a:solidFill>
              <a:highlight>
                <a:srgbClr val="000000">
                  <a:alpha val="0"/>
                </a:srgbClr>
              </a:highlight>
              <a:latin typeface="Arial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443216" y="3910584"/>
            <a:ext cx="338328" cy="85344"/>
          </a:xfrm>
          <a:prstGeom prst="rect">
            <a:avLst/>
          </a:prstGeom>
          <a:solidFill>
            <a:srgbClr val="EB4539"/>
          </a:solidFill>
        </p:spPr>
        <p:txBody>
          <a:bodyPr wrap="none" lIns="0" tIns="0" rIns="0" bIns="0">
            <a:noAutofit/>
          </a:bodyPr>
          <a:lstStyle/>
          <a:p>
            <a:pPr indent="0" algn="ctr" rtl="0"/>
            <a:r>
              <a:rPr lang="ru" sz="400" b="0" i="0" u="none" strike="noStrike">
                <a:solidFill>
                  <a:srgbClr val="EFD3C3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СЛЕДУЮЩИЙ ШАГ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4343400" y="4547616"/>
            <a:ext cx="304800" cy="82296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 algn="ctr" rtl="0"/>
            <a:r>
              <a:rPr lang="ru" sz="400" b="0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eSolar SET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7168896" y="2737104"/>
            <a:ext cx="274320" cy="73152"/>
          </a:xfrm>
          <a:prstGeom prst="rect">
            <a:avLst/>
          </a:prstGeom>
          <a:solidFill>
            <a:srgbClr val="FEEEEE"/>
          </a:solidFill>
        </p:spPr>
        <p:txBody>
          <a:bodyPr wrap="none" lIns="0" tIns="0" rIns="0" bIns="0">
            <a:noAutofit/>
          </a:bodyPr>
          <a:lstStyle/>
          <a:p>
            <a:pPr indent="0" algn="ctr" rtl="0"/>
            <a:r>
              <a:rPr lang="ru" sz="400" b="1" i="0" u="none" strike="noStrike">
                <a:solidFill>
                  <a:srgbClr val="88484C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Bluetooth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7854696" y="2743200"/>
            <a:ext cx="146304" cy="67056"/>
          </a:xfrm>
          <a:prstGeom prst="rect">
            <a:avLst/>
          </a:prstGeom>
          <a:solidFill>
            <a:srgbClr val="F3F3F3"/>
          </a:solidFill>
        </p:spPr>
        <p:txBody>
          <a:bodyPr wrap="none" lIns="0" tIns="0" rIns="0" bIns="0">
            <a:noAutofit/>
          </a:bodyPr>
          <a:lstStyle/>
          <a:p>
            <a:pPr indent="0" algn="ctr" rtl="0"/>
            <a:r>
              <a:rPr lang="ru" sz="400" b="0" i="0" u="none" strike="noStrike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WiFi</a:t>
            </a:r>
            <a:endParaRPr lang="en-US" sz="400">
              <a:solidFill>
                <a:srgbClr val="404040"/>
              </a:solidFill>
              <a:latin typeface="Arial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69392" y="591312"/>
            <a:ext cx="2240280" cy="332232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 rtl="0"/>
            <a:r>
              <a:rPr lang="ru" sz="2300" b="0" i="0" u="none" strike="noStrike">
                <a:solidFill>
                  <a:srgbClr val="C00000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Настройка мониторинга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2400" y="237744"/>
            <a:ext cx="1078992" cy="31089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45464"/>
            <a:ext cx="9144000" cy="409956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99872" y="609600"/>
            <a:ext cx="2212848" cy="310896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 rtl="0"/>
            <a:r>
              <a:rPr lang="ru" sz="2300" b="0" i="0" u="none" strike="noStrike">
                <a:solidFill>
                  <a:srgbClr val="C00000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Настройка мониторинга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97180" y="1083564"/>
            <a:ext cx="2618232" cy="917448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indent="0" rtl="0"/>
            <a:r>
              <a:rPr lang="ru" sz="14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Откройте список устройств Bluetooth и выберите AS1-3K-5.1:xxxxx, где xxxxx — последние пять цифр серийного номера устройства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358896" y="1203960"/>
            <a:ext cx="2350008" cy="676656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indent="0" rtl="0"/>
            <a:r>
              <a:rPr lang="ru" sz="1600" b="0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После подключения выполните начальную настройку: укажите код страны, дату и время.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669024" y="1203960"/>
            <a:ext cx="1950720" cy="22860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 algn="r" rtl="0"/>
            <a:r>
              <a:rPr lang="ru" sz="1600" b="0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Выберите режим работы.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352544" y="2279904"/>
            <a:ext cx="429768" cy="97536"/>
          </a:xfrm>
          <a:prstGeom prst="rect">
            <a:avLst/>
          </a:prstGeom>
          <a:solidFill>
            <a:srgbClr val="FC8A73"/>
          </a:solidFill>
        </p:spPr>
        <p:txBody>
          <a:bodyPr wrap="none" lIns="0" tIns="0" rIns="0" bIns="0">
            <a:noAutofit/>
          </a:bodyPr>
          <a:lstStyle/>
          <a:p>
            <a:pPr indent="0" rtl="0"/>
            <a:r>
              <a:rPr lang="ru" sz="400" b="0" i="0" u="none" strike="noStrike">
                <a:solidFill>
                  <a:srgbClr val="EFD3C3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Первоначальная настройка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47344" y="2508504"/>
            <a:ext cx="219456" cy="64008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 algn="r" rtl="0"/>
            <a:r>
              <a:rPr lang="ru" sz="400" i="0" u="none" strike="noStrike" dirty="0">
                <a:solidFill>
                  <a:srgbClr val="9C999A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Устройства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995928" y="2432304"/>
            <a:ext cx="237744" cy="57912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 rtl="0"/>
            <a:r>
              <a:rPr lang="ru" sz="400" b="0" i="0" u="none" strike="noStrike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Страна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989832" y="2987040"/>
            <a:ext cx="344424" cy="67056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 rtl="0"/>
            <a:r>
              <a:rPr lang="ru" sz="400" b="1" i="0" u="none" strike="noStrike">
                <a:solidFill>
                  <a:srgbClr val="6A696A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Время инвертора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038600" y="2828544"/>
            <a:ext cx="463296" cy="67056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 algn="just" rtl="0"/>
            <a:r>
              <a:rPr lang="ru" sz="400" b="0" i="0" u="none" strike="noStrike">
                <a:solidFill>
                  <a:srgbClr val="9C999A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Австралия (AS 4777)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986784" y="2706624"/>
            <a:ext cx="280416" cy="70104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 rtl="0"/>
            <a:r>
              <a:rPr lang="ru" sz="400" b="0" i="0" u="none" strike="noStrike">
                <a:solidFill>
                  <a:srgbClr val="6A696A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Код электросети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023360" y="2557272"/>
            <a:ext cx="259080" cy="57912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 algn="just" rtl="0"/>
            <a:r>
              <a:rPr lang="ru" sz="400" b="0" i="0" u="none" strike="noStrike">
                <a:solidFill>
                  <a:srgbClr val="9C999A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Австралия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773422" y="3086735"/>
            <a:ext cx="301752" cy="76200"/>
          </a:xfrm>
          <a:prstGeom prst="rect">
            <a:avLst/>
          </a:prstGeom>
          <a:solidFill>
            <a:srgbClr val="FA5840"/>
          </a:solidFill>
        </p:spPr>
        <p:txBody>
          <a:bodyPr wrap="none" lIns="0" tIns="0" rIns="0" bIns="0">
            <a:noAutofit/>
          </a:bodyPr>
          <a:lstStyle/>
          <a:p>
            <a:pPr indent="0" algn="ctr" rtl="0"/>
            <a:r>
              <a:rPr lang="ru" sz="400" b="0" i="0" u="none" strike="noStrike" dirty="0">
                <a:solidFill>
                  <a:srgbClr val="F3AAA7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Автоопределение </a:t>
            </a:r>
          </a:p>
          <a:p>
            <a:pPr indent="0" algn="ctr" rtl="0"/>
            <a:r>
              <a:rPr lang="ru" sz="400" b="0" i="0" u="none" strike="noStrike" dirty="0">
                <a:solidFill>
                  <a:srgbClr val="F3AAA7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времени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7501128" y="2295144"/>
            <a:ext cx="490728" cy="85344"/>
          </a:xfrm>
          <a:prstGeom prst="rect">
            <a:avLst/>
          </a:prstGeom>
          <a:solidFill>
            <a:srgbClr val="FC876E"/>
          </a:solidFill>
        </p:spPr>
        <p:txBody>
          <a:bodyPr wrap="none" lIns="0" tIns="0" rIns="0" bIns="0">
            <a:noAutofit/>
          </a:bodyPr>
          <a:lstStyle/>
          <a:p>
            <a:pPr indent="0" rtl="0"/>
            <a:r>
              <a:rPr lang="ru" sz="400" b="0" i="0" u="none" strike="noStrike">
                <a:solidFill>
                  <a:srgbClr val="EFD3C3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Режимы работы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7104888" y="2465832"/>
            <a:ext cx="1243584" cy="283464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indent="0" rtl="0">
              <a:lnSpc>
                <a:spcPct val="115000"/>
              </a:lnSpc>
            </a:pPr>
            <a:r>
              <a:rPr lang="ru" sz="400" b="0" i="0" u="none" strike="noStrike">
                <a:solidFill>
                  <a:srgbClr val="ED7568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Режим собственного потребления: </a:t>
            </a:r>
            <a:r>
              <a:rPr lang="ru" sz="400" b="0" i="0" u="none" strike="noStrike">
                <a:solidFill>
                  <a:srgbClr val="9C999A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вырабатываемая фотоэлектрической установкой энергия подается сначала на нагрузку, затем в аккумулятор, а оставшаяся энергия экспортируется в электросеть.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104888" y="3697224"/>
            <a:ext cx="1109472" cy="137160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algn="just" rtl="0">
              <a:lnSpc>
                <a:spcPct val="110000"/>
              </a:lnSpc>
            </a:pPr>
            <a:r>
              <a:rPr lang="ru" sz="400" b="0" i="0" u="none" strike="noStrike" dirty="0">
                <a:solidFill>
                  <a:srgbClr val="ED7568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Режим полезного времени: </a:t>
            </a:r>
            <a:r>
              <a:rPr lang="ru" sz="400" b="0" i="0" u="none" strike="noStrike" dirty="0">
                <a:solidFill>
                  <a:srgbClr val="9C999A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настройка графика зарядки/разрядки аккумулятора вручную.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7309104" y="4666488"/>
            <a:ext cx="292608" cy="7620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 algn="ctr" rtl="0"/>
            <a:r>
              <a:rPr lang="ru" sz="400" b="0" i="0" u="none" strike="noStrike">
                <a:solidFill>
                  <a:srgbClr val="ED7568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Назад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7949184" y="4666488"/>
            <a:ext cx="155448" cy="82296"/>
          </a:xfrm>
          <a:prstGeom prst="rect">
            <a:avLst/>
          </a:prstGeom>
          <a:solidFill>
            <a:srgbClr val="FA4434"/>
          </a:solidFill>
        </p:spPr>
        <p:txBody>
          <a:bodyPr wrap="none" lIns="0" tIns="0" rIns="0" bIns="0">
            <a:noAutofit/>
          </a:bodyPr>
          <a:lstStyle/>
          <a:p>
            <a:pPr indent="0" algn="ctr" rtl="0"/>
            <a:r>
              <a:rPr lang="ru" sz="400" b="0" i="0" u="none" strike="noStrike">
                <a:solidFill>
                  <a:srgbClr val="EFD3C3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Далее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7110984" y="4791456"/>
            <a:ext cx="1246632" cy="118872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indent="0" rtl="0">
              <a:lnSpc>
                <a:spcPct val="110000"/>
              </a:lnSpc>
            </a:pPr>
            <a:r>
              <a:rPr lang="ru" sz="400" b="0" i="0" u="none" strike="noStrike" dirty="0">
                <a:solidFill>
                  <a:srgbClr val="ED7568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Резервный режим:</a:t>
            </a:r>
            <a:r>
              <a:rPr lang="ru" sz="400" b="0" i="0" u="none" strike="noStrike" dirty="0">
                <a:solidFill>
                  <a:srgbClr val="9C999A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 выполняется полная зарядка аккумулятора без его разрядки.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4465320" y="4623816"/>
            <a:ext cx="201168" cy="88392"/>
          </a:xfrm>
          <a:prstGeom prst="rect">
            <a:avLst/>
          </a:prstGeom>
          <a:solidFill>
            <a:srgbClr val="FA4532"/>
          </a:solidFill>
        </p:spPr>
        <p:txBody>
          <a:bodyPr wrap="none" lIns="0" tIns="0" rIns="0" bIns="0">
            <a:noAutofit/>
          </a:bodyPr>
          <a:lstStyle/>
          <a:p>
            <a:pPr indent="0" algn="ctr" rtl="0"/>
            <a:r>
              <a:rPr lang="ru" sz="500" b="0" i="0" u="none" strike="noStrike">
                <a:solidFill>
                  <a:srgbClr val="EFD3C3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Далее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848" y="1798320"/>
            <a:ext cx="8202168" cy="235915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66928" y="609600"/>
            <a:ext cx="3983736" cy="310896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 rtl="0"/>
            <a:r>
              <a:rPr lang="ru" sz="2300" b="0" i="0" u="none" strike="noStrike">
                <a:solidFill>
                  <a:srgbClr val="C00000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Схема фотоэлектрической системы, подключенной к сети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40664" y="1862328"/>
            <a:ext cx="502920" cy="134112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 algn="r" rtl="0"/>
            <a:r>
              <a:rPr lang="ru" sz="900" b="1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Солнечная панель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795016" y="1856232"/>
            <a:ext cx="423672" cy="118872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 algn="ctr" rtl="0"/>
            <a:r>
              <a:rPr lang="ru" sz="900" b="0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Инвертор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038600" y="1847088"/>
            <a:ext cx="972312" cy="12192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 algn="ctr" rtl="0"/>
            <a:r>
              <a:rPr lang="ru" sz="9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Счетчик выработанной </a:t>
            </a:r>
            <a:endParaRPr lang="en-US" sz="900" b="0" i="0" u="none" strike="noStrike" dirty="0">
              <a:highlight>
                <a:srgbClr val="000000">
                  <a:alpha val="0"/>
                </a:srgbClr>
              </a:highlight>
              <a:latin typeface="Arial"/>
            </a:endParaRPr>
          </a:p>
          <a:p>
            <a:pPr indent="0" algn="ctr" rtl="0"/>
            <a:r>
              <a:rPr lang="ru" sz="9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электроэнергии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288280" y="1857756"/>
            <a:ext cx="1066800" cy="143256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 algn="ctr" rtl="0"/>
            <a:r>
              <a:rPr lang="ru" sz="7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Распределительная коробка </a:t>
            </a:r>
            <a:endParaRPr lang="en-US" sz="700" b="0" i="0" u="none" strike="noStrike" dirty="0">
              <a:highlight>
                <a:srgbClr val="000000">
                  <a:alpha val="0"/>
                </a:srgbClr>
              </a:highlight>
              <a:latin typeface="Arial"/>
            </a:endParaRPr>
          </a:p>
          <a:p>
            <a:pPr indent="0" algn="ctr" rtl="0"/>
            <a:r>
              <a:rPr lang="ru" sz="7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переменного тока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836664" y="1856232"/>
            <a:ext cx="691896" cy="128016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 algn="ctr" rtl="0"/>
            <a:r>
              <a:rPr lang="ru" sz="900" b="0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Умный счетчик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339328" y="1862328"/>
            <a:ext cx="304800" cy="134112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 algn="ctr" rtl="0"/>
            <a:r>
              <a:rPr lang="ru" sz="900" b="0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Электросеть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803136" y="3105912"/>
            <a:ext cx="731520" cy="164592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 algn="ctr" rtl="0"/>
            <a:r>
              <a:rPr lang="ru" sz="9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Нагрузка, подключенная к сети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714244" y="2331911"/>
            <a:ext cx="292608" cy="155448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 algn="ctr" rtl="0"/>
            <a:r>
              <a:rPr lang="ru" sz="10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Пост. ток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072384" y="2703576"/>
            <a:ext cx="292608" cy="149352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 algn="ctr" rtl="0"/>
            <a:r>
              <a:rPr lang="ru" sz="10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Пер. ток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502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99872" y="609600"/>
            <a:ext cx="2212848" cy="310896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 rtl="0"/>
            <a:r>
              <a:rPr lang="ru" sz="2300" b="0" i="0" u="none" strike="noStrike">
                <a:solidFill>
                  <a:srgbClr val="C00000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Настройка мониторинга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16992" y="1072896"/>
            <a:ext cx="2661952" cy="1051560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indent="0" rtl="0">
              <a:lnSpc>
                <a:spcPct val="105000"/>
              </a:lnSpc>
            </a:pPr>
            <a:r>
              <a:rPr lang="ru" sz="14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Выберите измерительное устройство. Однофазный счетчик трансформатора тока, однофазный/ трехфазный счетчик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368040" y="1203960"/>
            <a:ext cx="1542288" cy="225552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 rtl="0"/>
            <a:r>
              <a:rPr lang="ru" sz="1600" b="0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Завершите настройку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208520" y="1350264"/>
            <a:ext cx="289560" cy="85344"/>
          </a:xfrm>
          <a:prstGeom prst="rect">
            <a:avLst/>
          </a:prstGeom>
          <a:solidFill>
            <a:srgbClr val="020204"/>
          </a:solidFill>
        </p:spPr>
        <p:txBody>
          <a:bodyPr wrap="none" lIns="0" tIns="0" rIns="0" bIns="0">
            <a:noAutofit/>
          </a:bodyPr>
          <a:lstStyle/>
          <a:p>
            <a:pPr indent="0" algn="ctr" rtl="0"/>
            <a:r>
              <a:rPr lang="ru" sz="500" b="0" i="0" u="none" strike="noStrike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Настройки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200912" y="2292096"/>
            <a:ext cx="505968" cy="79248"/>
          </a:xfrm>
          <a:prstGeom prst="rect">
            <a:avLst/>
          </a:prstGeom>
          <a:solidFill>
            <a:srgbClr val="FA7B74"/>
          </a:solidFill>
        </p:spPr>
        <p:txBody>
          <a:bodyPr wrap="none" lIns="0" tIns="0" rIns="0" bIns="0">
            <a:noAutofit/>
          </a:bodyPr>
          <a:lstStyle/>
          <a:p>
            <a:pPr indent="0" rtl="0"/>
            <a:r>
              <a:rPr lang="ru" sz="400" b="0" i="0" u="none" strike="noStrike">
                <a:solidFill>
                  <a:srgbClr val="EFD3C3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Измерительное устройство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963168" y="2529840"/>
            <a:ext cx="76200" cy="60960"/>
          </a:xfrm>
          <a:prstGeom prst="rect">
            <a:avLst/>
          </a:prstGeom>
          <a:solidFill>
            <a:srgbClr val="F9F7FA"/>
          </a:solidFill>
        </p:spPr>
        <p:txBody>
          <a:bodyPr wrap="none" lIns="0" tIns="0" rIns="0" bIns="0">
            <a:noAutofit/>
          </a:bodyPr>
          <a:lstStyle/>
          <a:p>
            <a:pPr indent="0" algn="just" rtl="0"/>
            <a:r>
              <a:rPr lang="ru" sz="400" b="0" i="0" u="none" strike="noStrike">
                <a:solidFill>
                  <a:srgbClr val="2E3033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ТТ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923544" y="2798064"/>
            <a:ext cx="420624" cy="67056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 rtl="0"/>
            <a:r>
              <a:rPr lang="ru" sz="400" b="0" i="0" u="none" strike="noStrike">
                <a:solidFill>
                  <a:srgbClr val="9C999A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Схема системы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944880" y="2956560"/>
            <a:ext cx="231648" cy="4572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 algn="ctr" rtl="0"/>
            <a:r>
              <a:rPr lang="ru" sz="2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Инвертор для солнечной панели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850136" y="2987040"/>
            <a:ext cx="85344" cy="4572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 algn="ctr" rtl="0"/>
            <a:r>
              <a:rPr lang="ru" sz="2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Электросеть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987552" y="3310128"/>
            <a:ext cx="195072" cy="36576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 algn="ctr" rtl="0"/>
            <a:r>
              <a:rPr lang="ru" sz="2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Связь по переменному току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944880" y="3867912"/>
            <a:ext cx="274320" cy="36576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 algn="ctr" rtl="0"/>
            <a:r>
              <a:rPr lang="ru" sz="200" b="0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Увеличенный аккумулятор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435608" y="3819144"/>
            <a:ext cx="246888" cy="48768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 algn="ctr" rtl="0"/>
            <a:r>
              <a:rPr lang="ru" sz="200" b="0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Нагрузка, подключенная к батарее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770888" y="3645408"/>
            <a:ext cx="222504" cy="42672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 algn="ctr" rtl="0"/>
            <a:r>
              <a:rPr lang="ru" sz="2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Нагрузка, подключенная к сети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292352" y="3044952"/>
            <a:ext cx="85344" cy="42672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 algn="ctr" rtl="0"/>
            <a:r>
              <a:rPr lang="ru" sz="200" b="0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ТТ1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670304" y="3041904"/>
            <a:ext cx="73152" cy="4572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 algn="ctr" rtl="0"/>
            <a:r>
              <a:rPr lang="ru" sz="200" b="0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ТТ2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990600" y="3066288"/>
            <a:ext cx="82296" cy="48768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 algn="ctr" rtl="0"/>
            <a:r>
              <a:rPr lang="ru" sz="200" b="0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Пост. ток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088136" y="3172968"/>
            <a:ext cx="94488" cy="51816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 algn="ctr" rtl="0"/>
            <a:r>
              <a:rPr lang="ru" sz="2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Пер. ток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374648" y="4611624"/>
            <a:ext cx="158496" cy="60960"/>
          </a:xfrm>
          <a:prstGeom prst="rect">
            <a:avLst/>
          </a:prstGeom>
          <a:solidFill>
            <a:srgbClr val="F5353E"/>
          </a:solidFill>
        </p:spPr>
        <p:txBody>
          <a:bodyPr wrap="none" lIns="0" tIns="0" rIns="0" bIns="0">
            <a:noAutofit/>
          </a:bodyPr>
          <a:lstStyle/>
          <a:p>
            <a:pPr indent="0" algn="ctr" rtl="0"/>
            <a:r>
              <a:rPr lang="ru" sz="400" b="0" i="0" u="none" strike="noStrike">
                <a:solidFill>
                  <a:srgbClr val="EFD3C3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Далее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4242816" y="2285238"/>
            <a:ext cx="655320" cy="76200"/>
          </a:xfrm>
          <a:prstGeom prst="rect">
            <a:avLst/>
          </a:prstGeom>
          <a:solidFill>
            <a:srgbClr val="F77B73"/>
          </a:solidFill>
        </p:spPr>
        <p:txBody>
          <a:bodyPr wrap="none" lIns="0" tIns="0" rIns="0" bIns="0">
            <a:noAutofit/>
          </a:bodyPr>
          <a:lstStyle/>
          <a:p>
            <a:pPr indent="0" algn="ctr" rtl="0"/>
            <a:r>
              <a:rPr lang="ru" sz="400" b="0" i="0" u="none" strike="noStrike">
                <a:solidFill>
                  <a:srgbClr val="EFD3C3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информация об устройстве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4090416" y="2444496"/>
            <a:ext cx="923544" cy="57912"/>
          </a:xfrm>
          <a:prstGeom prst="rect">
            <a:avLst/>
          </a:prstGeom>
          <a:solidFill>
            <a:srgbClr val="FEF2E4"/>
          </a:solidFill>
        </p:spPr>
        <p:txBody>
          <a:bodyPr wrap="none" lIns="0" tIns="0" rIns="0" bIns="0">
            <a:noAutofit/>
          </a:bodyPr>
          <a:lstStyle/>
          <a:p>
            <a:pPr indent="0" rtl="0"/>
            <a:r>
              <a:rPr lang="ru" sz="400" b="0" i="0" u="none" strike="noStrike">
                <a:solidFill>
                  <a:srgbClr val="88484C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Соединение Bluetooth: AS1-3K-5.1:03716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4776216" y="2581656"/>
            <a:ext cx="304800" cy="57912"/>
          </a:xfrm>
          <a:prstGeom prst="rect">
            <a:avLst/>
          </a:prstGeom>
          <a:solidFill>
            <a:srgbClr val="FEF2E4"/>
          </a:solidFill>
        </p:spPr>
        <p:txBody>
          <a:bodyPr wrap="none" lIns="0" tIns="0" rIns="0" bIns="0">
            <a:noAutofit/>
          </a:bodyPr>
          <a:lstStyle/>
          <a:p>
            <a:pPr indent="0" rtl="0"/>
            <a:r>
              <a:rPr lang="ru" sz="300" b="1" i="0" u="none" strike="noStrike">
                <a:solidFill>
                  <a:srgbClr val="9F6C6A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Статус работы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4017264" y="2730817"/>
            <a:ext cx="234696" cy="57912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 algn="ctr" rtl="0"/>
            <a:r>
              <a:rPr lang="ru" sz="400" b="0" i="0" u="none" strike="noStrike" dirty="0">
                <a:solidFill>
                  <a:srgbClr val="6A696A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Основная </a:t>
            </a:r>
          </a:p>
          <a:p>
            <a:pPr indent="0" algn="ctr" rtl="0"/>
            <a:r>
              <a:rPr lang="ru" sz="400" b="0" i="0" u="none" strike="noStrike" dirty="0">
                <a:solidFill>
                  <a:srgbClr val="6A696A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информация</a:t>
            </a:r>
            <a:endParaRPr lang="ru" sz="400" b="0" i="0" u="none" strike="noStrike" dirty="0">
              <a:solidFill>
                <a:srgbClr val="2E3033"/>
              </a:solidFill>
              <a:highlight>
                <a:srgbClr val="000000">
                  <a:alpha val="0"/>
                </a:srgbClr>
              </a:highlight>
              <a:latin typeface="Arial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421124" y="2731960"/>
            <a:ext cx="298704" cy="64008"/>
          </a:xfrm>
          <a:prstGeom prst="rect">
            <a:avLst/>
          </a:prstGeom>
          <a:solidFill>
            <a:srgbClr val="FFF0F3"/>
          </a:solidFill>
        </p:spPr>
        <p:txBody>
          <a:bodyPr wrap="none" lIns="0" tIns="0" rIns="0" bIns="0">
            <a:noAutofit/>
          </a:bodyPr>
          <a:lstStyle/>
          <a:p>
            <a:pPr indent="0" algn="ctr" rtl="0"/>
            <a:r>
              <a:rPr lang="ru" sz="400" b="0" i="0" u="none" strike="noStrike" dirty="0">
                <a:solidFill>
                  <a:srgbClr val="C88F94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Информация </a:t>
            </a:r>
          </a:p>
          <a:p>
            <a:pPr indent="0" algn="ctr" rtl="0"/>
            <a:r>
              <a:rPr lang="ru" sz="400" b="0" i="0" u="none" strike="noStrike" dirty="0">
                <a:solidFill>
                  <a:srgbClr val="C88F94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о работе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4888992" y="2729484"/>
            <a:ext cx="231648" cy="6096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 algn="ctr" rtl="0"/>
            <a:r>
              <a:rPr lang="ru" sz="400" b="0" i="0" u="none" strike="noStrike" dirty="0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Информация </a:t>
            </a:r>
          </a:p>
          <a:p>
            <a:pPr indent="0" algn="ctr" rtl="0"/>
            <a:r>
              <a:rPr lang="ru" sz="400" b="0" i="0" u="none" strike="noStrike" dirty="0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о событиях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3974592" y="4297680"/>
            <a:ext cx="387096" cy="60960"/>
          </a:xfrm>
          <a:prstGeom prst="rect">
            <a:avLst/>
          </a:prstGeom>
          <a:solidFill>
            <a:srgbClr val="FEF5F8"/>
          </a:solidFill>
        </p:spPr>
        <p:txBody>
          <a:bodyPr wrap="none" lIns="0" tIns="0" rIns="0" bIns="0">
            <a:noAutofit/>
          </a:bodyPr>
          <a:lstStyle/>
          <a:p>
            <a:pPr indent="0" rtl="0"/>
            <a:r>
              <a:rPr lang="ru" sz="400" b="0" i="0" u="none" strike="noStrike">
                <a:solidFill>
                  <a:srgbClr val="C88F94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Инвертор, подключенный к сети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4870704" y="4486656"/>
            <a:ext cx="289560" cy="60960"/>
          </a:xfrm>
          <a:prstGeom prst="rect">
            <a:avLst/>
          </a:prstGeom>
          <a:solidFill>
            <a:srgbClr val="FEF5F8"/>
          </a:solidFill>
        </p:spPr>
        <p:txBody>
          <a:bodyPr wrap="none" lIns="0" tIns="0" rIns="0" bIns="0">
            <a:noAutofit/>
          </a:bodyPr>
          <a:lstStyle/>
          <a:p>
            <a:pPr indent="0" rtl="0"/>
            <a:r>
              <a:rPr lang="ru" sz="400" b="0" i="0" u="none" strike="noStrike">
                <a:solidFill>
                  <a:srgbClr val="6A696A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Разрядка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4255008" y="4395216"/>
            <a:ext cx="100584" cy="4572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 algn="just" rtl="0"/>
            <a:r>
              <a:rPr lang="ru" sz="400" b="0" i="0" u="none" strike="noStrike">
                <a:solidFill>
                  <a:srgbClr val="9C999A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0,0 В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4794504" y="4398264"/>
            <a:ext cx="73152" cy="36576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 algn="just" rtl="0"/>
            <a:r>
              <a:rPr lang="ru" sz="400" b="0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0 Вт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3980688" y="4489704"/>
            <a:ext cx="182880" cy="60960"/>
          </a:xfrm>
          <a:prstGeom prst="rect">
            <a:avLst/>
          </a:prstGeom>
          <a:solidFill>
            <a:srgbClr val="FEF5F8"/>
          </a:solidFill>
        </p:spPr>
        <p:txBody>
          <a:bodyPr wrap="none" lIns="0" tIns="0" rIns="0" bIns="0">
            <a:noAutofit/>
          </a:bodyPr>
          <a:lstStyle/>
          <a:p>
            <a:pPr indent="0" rtl="0"/>
            <a:r>
              <a:rPr lang="ru" sz="400" b="0" i="0" u="none" strike="noStrike">
                <a:solidFill>
                  <a:srgbClr val="9F6C6A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Аккумулятор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4770120" y="4590288"/>
            <a:ext cx="118872" cy="39624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 algn="just" rtl="0"/>
            <a:r>
              <a:rPr lang="ru" sz="300" b="0" i="0" u="none" strike="noStrike">
                <a:solidFill>
                  <a:srgbClr val="C1BEC0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0 раз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3959352" y="4587240"/>
            <a:ext cx="176784" cy="48768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 algn="ctr" rtl="0"/>
            <a:r>
              <a:rPr lang="ru" sz="200" b="0" i="0" u="none" strike="noStrike" dirty="0">
                <a:solidFill>
                  <a:srgbClr val="C1BEC0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Аккумулятор 1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3928872" y="4675632"/>
            <a:ext cx="240792" cy="4572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 algn="ctr" rtl="0"/>
            <a:r>
              <a:rPr lang="ru" sz="200" b="0" i="0" u="none" strike="noStrike" dirty="0">
                <a:solidFill>
                  <a:srgbClr val="C1BEC0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Общая мощность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3925824" y="4849368"/>
            <a:ext cx="237744" cy="42672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 algn="ctr" rtl="0"/>
            <a:r>
              <a:rPr lang="ru" sz="200" b="0" i="0" u="none" strike="noStrike">
                <a:solidFill>
                  <a:srgbClr val="C1BEC0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Аккумулят...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3928872" y="4757928"/>
            <a:ext cx="237744" cy="51816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 algn="ctr" rtl="0"/>
            <a:r>
              <a:rPr lang="ru" sz="200" b="0" i="0" u="none" strike="noStrike">
                <a:solidFill>
                  <a:srgbClr val="C1BEC0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Оставшаяся эн...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4212336" y="4843272"/>
            <a:ext cx="198120" cy="54864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 algn="ctr" rtl="0"/>
            <a:r>
              <a:rPr lang="ru" sz="300" b="0" i="0" u="none" strike="noStrike">
                <a:solidFill>
                  <a:srgbClr val="C1BEC0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0,00 кВт*ч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4251960" y="4669536"/>
            <a:ext cx="106680" cy="4572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 algn="ctr" rtl="0"/>
            <a:r>
              <a:rPr lang="ru" sz="300" b="1" i="0" u="none" strike="noStrike">
                <a:solidFill>
                  <a:srgbClr val="959595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42 Вт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4242816" y="4584192"/>
            <a:ext cx="118872" cy="4572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 algn="ctr" rtl="0"/>
            <a:r>
              <a:rPr lang="ru" sz="300" b="1" i="0" u="none" strike="noStrike">
                <a:solidFill>
                  <a:srgbClr val="9C999A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52,9 В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413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5024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D5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37142" cy="51435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197596" y="4805172"/>
            <a:ext cx="608076" cy="182880"/>
          </a:xfrm>
          <a:prstGeom prst="rect">
            <a:avLst/>
          </a:prstGeom>
          <a:solidFill>
            <a:srgbClr val="E52129"/>
          </a:solidFill>
        </p:spPr>
        <p:txBody>
          <a:bodyPr wrap="none" lIns="0" tIns="0" rIns="0" bIns="0">
            <a:noAutofit/>
          </a:bodyPr>
          <a:lstStyle/>
          <a:p>
            <a:pPr indent="0" algn="r" rtl="0"/>
            <a:r>
              <a:rPr lang="ru" sz="1600" b="1" i="0" u="none" strike="noStrike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Фаза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634489" y="525779"/>
            <a:ext cx="4066223" cy="645795"/>
          </a:xfrm>
          <a:prstGeom prst="rect">
            <a:avLst/>
          </a:prstGeom>
          <a:solidFill>
            <a:srgbClr val="684A34"/>
          </a:solidFill>
        </p:spPr>
        <p:txBody>
          <a:bodyPr wrap="square" lIns="0" tIns="0" rIns="0" bIns="0">
            <a:noAutofit/>
          </a:bodyPr>
          <a:lstStyle/>
          <a:p>
            <a:pPr indent="0" rtl="0"/>
            <a:r>
              <a:rPr lang="ru" sz="2200" b="1" i="0" u="none" strike="noStrike" dirty="0">
                <a:solidFill>
                  <a:srgbClr val="FF0000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ГИБРИДНЫЙ ИНВЕРТОР ДЛЯ СОЛНЕЧНЫХ ПАНЕЛЕЙ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688336" y="2466594"/>
            <a:ext cx="1620774" cy="112014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indent="0" rtl="0"/>
            <a:r>
              <a:rPr lang="ru" sz="700" b="0" i="0" u="none" strike="noStrike">
                <a:solidFill>
                  <a:srgbClr val="EFD3C3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Наличие функции ИБП, время переключения ≤ 10 мс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688336" y="2636901"/>
            <a:ext cx="1652778" cy="112014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indent="0" rtl="0"/>
            <a:r>
              <a:rPr lang="ru" sz="700" b="0" i="0" u="none" strike="noStrike" dirty="0">
                <a:solidFill>
                  <a:srgbClr val="EFD3C3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12,5 А постоянного тока, совместимость </a:t>
            </a:r>
          </a:p>
          <a:p>
            <a:pPr indent="0" rtl="0"/>
            <a:r>
              <a:rPr lang="ru" sz="700" b="0" i="0" u="none" strike="noStrike" dirty="0">
                <a:solidFill>
                  <a:srgbClr val="EFD3C3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с модулями "стекло-стекло"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692908" y="2919222"/>
            <a:ext cx="1533906" cy="123444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indent="0" rtl="0"/>
            <a:r>
              <a:rPr lang="ru" sz="700" b="0" i="0" u="none" strike="noStrike" dirty="0">
                <a:solidFill>
                  <a:srgbClr val="EFD3C3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Простая настройка умных режимов работы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692908" y="3156966"/>
            <a:ext cx="1040130" cy="107442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indent="0" rtl="0"/>
            <a:r>
              <a:rPr lang="ru" sz="700" b="0" i="0" u="none" strike="noStrike">
                <a:solidFill>
                  <a:srgbClr val="EFD3C3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Комфорт и отсутствие шума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697480" y="3383280"/>
            <a:ext cx="859536" cy="107442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indent="0" rtl="0"/>
            <a:r>
              <a:rPr lang="ru" sz="700" b="0" i="0" u="none" strike="noStrike">
                <a:solidFill>
                  <a:srgbClr val="EFD3C3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Ток заряда: 100 А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2400" y="237744"/>
            <a:ext cx="1078992" cy="31089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72184"/>
            <a:ext cx="9144000" cy="367284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76072" y="609600"/>
            <a:ext cx="4300728" cy="310896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 rtl="0"/>
            <a:r>
              <a:rPr lang="ru" sz="2300" b="0" i="0" u="none" strike="noStrike">
                <a:solidFill>
                  <a:srgbClr val="C00000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Схема гибридной солнечной системы Н1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97992" y="1520952"/>
            <a:ext cx="487680" cy="155448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 algn="r" rtl="0"/>
            <a:r>
              <a:rPr lang="ru" sz="9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Солнечная панель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084576" y="1092994"/>
            <a:ext cx="804672" cy="571214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indent="0" algn="ctr" rtl="0"/>
            <a:r>
              <a:rPr lang="ru" sz="9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Гибридный инвертор для солнечной панели Н1 SAJ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995672" y="1421606"/>
            <a:ext cx="1024128" cy="242602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 algn="ctr" rtl="0"/>
            <a:r>
              <a:rPr lang="ru" sz="9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Распределительная коробка </a:t>
            </a:r>
          </a:p>
          <a:p>
            <a:pPr indent="0" algn="ctr" rtl="0"/>
            <a:r>
              <a:rPr lang="ru" sz="9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переменного тока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867144" y="1542288"/>
            <a:ext cx="320040" cy="112776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 algn="ctr" rtl="0"/>
            <a:r>
              <a:rPr lang="ru" sz="900" b="0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Счетчик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180832" y="1536192"/>
            <a:ext cx="249936" cy="128016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 algn="ctr" rtl="0"/>
            <a:r>
              <a:rPr lang="ru" sz="900" b="0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Электросеть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630424" y="4081272"/>
            <a:ext cx="816864" cy="310896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indent="0" algn="ctr" rtl="0">
              <a:lnSpc>
                <a:spcPct val="118000"/>
              </a:lnSpc>
            </a:pPr>
            <a:r>
              <a:rPr lang="ru" sz="9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Солнечный литиевый аккумулятор В1 SAJ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538728" y="3953256"/>
            <a:ext cx="740664" cy="149352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 algn="ctr" rtl="0"/>
            <a:r>
              <a:rPr lang="ru" sz="9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Нагрузка, </a:t>
            </a:r>
          </a:p>
          <a:p>
            <a:pPr indent="0" algn="ctr" rtl="0"/>
            <a:r>
              <a:rPr lang="ru" sz="9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подключенная </a:t>
            </a:r>
          </a:p>
          <a:p>
            <a:pPr indent="0" algn="ctr" rtl="0"/>
            <a:r>
              <a:rPr lang="ru" sz="9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к батарее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160264" y="4258056"/>
            <a:ext cx="719328" cy="128016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 algn="ctr" rtl="0"/>
            <a:r>
              <a:rPr lang="ru" sz="900" b="0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Нагрузка, подключенная к сети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502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303264" y="807720"/>
            <a:ext cx="2490216" cy="1840992"/>
          </a:xfrm>
          <a:prstGeom prst="rect">
            <a:avLst/>
          </a:prstGeom>
          <a:solidFill>
            <a:srgbClr val="C00000"/>
          </a:solidFill>
        </p:spPr>
        <p:txBody>
          <a:bodyPr lIns="0" tIns="0" rIns="0" bIns="0">
            <a:noAutofit/>
          </a:bodyPr>
          <a:lstStyle/>
          <a:p>
            <a:pPr indent="0" rtl="0">
              <a:spcAft>
                <a:spcPts val="1470"/>
              </a:spcAft>
            </a:pPr>
            <a:r>
              <a:rPr lang="ru" sz="2000" b="1" i="0" u="none" strike="noStrike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Решения для хранения энергии</a:t>
            </a:r>
          </a:p>
          <a:p>
            <a:pPr indent="0" rtl="0">
              <a:spcAft>
                <a:spcPts val="140"/>
              </a:spcAft>
            </a:pPr>
            <a:r>
              <a:rPr lang="ru" sz="1200" b="0" i="0" u="none" strike="noStrike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• Серия H1 (однофазная) 3–6 кВт</a:t>
            </a:r>
          </a:p>
          <a:p>
            <a:pPr indent="0" rtl="0">
              <a:spcAft>
                <a:spcPts val="140"/>
              </a:spcAft>
            </a:pPr>
            <a:r>
              <a:rPr lang="ru" sz="1200" b="0" i="0" u="none" strike="noStrike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• H1-3K-S2</a:t>
            </a:r>
          </a:p>
          <a:p>
            <a:pPr indent="0" rtl="0">
              <a:spcAft>
                <a:spcPts val="140"/>
              </a:spcAft>
            </a:pPr>
            <a:r>
              <a:rPr lang="ru" sz="1200" b="0" i="0" u="none" strike="noStrike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• H1-3.6K-S2</a:t>
            </a:r>
          </a:p>
          <a:p>
            <a:pPr indent="0" rtl="0">
              <a:spcAft>
                <a:spcPts val="140"/>
              </a:spcAft>
            </a:pPr>
            <a:r>
              <a:rPr lang="ru" sz="1200" b="0" i="0" u="none" strike="noStrike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• H1-4K-S2</a:t>
            </a:r>
          </a:p>
          <a:p>
            <a:pPr indent="0" rtl="0">
              <a:spcAft>
                <a:spcPts val="140"/>
              </a:spcAft>
            </a:pPr>
            <a:r>
              <a:rPr lang="ru" sz="1200" b="0" i="0" u="none" strike="noStrike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• H1-5K-S2 (ток заряда: 100A)</a:t>
            </a:r>
          </a:p>
          <a:p>
            <a:pPr indent="0" rtl="0"/>
            <a:r>
              <a:rPr lang="ru" sz="1200" b="0" i="0" u="none" strike="noStrike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• H1-6K-S2 (ток заряда: 100A)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2400" y="237744"/>
            <a:ext cx="1078992" cy="31089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304" y="347472"/>
            <a:ext cx="2685288" cy="438607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047488"/>
            <a:ext cx="9144000" cy="9753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434840" y="1691640"/>
            <a:ext cx="3909060" cy="2173224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indent="0" rtl="0">
              <a:spcAft>
                <a:spcPts val="1540"/>
              </a:spcAft>
            </a:pPr>
            <a:r>
              <a:rPr lang="ru" sz="16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1) Гибридный.</a:t>
            </a:r>
          </a:p>
          <a:p>
            <a:pPr indent="0" rtl="0">
              <a:spcAft>
                <a:spcPts val="1330"/>
              </a:spcAft>
            </a:pPr>
            <a:r>
              <a:rPr lang="ru" sz="16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2) Технология первого поколения.</a:t>
            </a:r>
          </a:p>
          <a:p>
            <a:pPr indent="0" rtl="0">
              <a:spcAft>
                <a:spcPts val="1330"/>
              </a:spcAft>
            </a:pPr>
            <a:r>
              <a:rPr lang="ru" sz="1600" b="0" i="0" u="none" strike="noStrike" dirty="0">
                <a:solidFill>
                  <a:srgbClr val="2E3033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3) Номинальная выходная мощность.</a:t>
            </a:r>
          </a:p>
          <a:p>
            <a:pPr indent="0" rtl="0">
              <a:spcAft>
                <a:spcPts val="1540"/>
              </a:spcAft>
            </a:pPr>
            <a:r>
              <a:rPr lang="ru" sz="16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4) Одна фаза.</a:t>
            </a:r>
          </a:p>
          <a:p>
            <a:pPr indent="0" rtl="0"/>
            <a:r>
              <a:rPr lang="ru" sz="16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5) 2 устройства слежения за точкой максимальной мощности. Н1 оснащен 2 устройствами слежения за точкой максимальной мощности.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2400" y="237744"/>
            <a:ext cx="1078992" cy="31089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6248" y="1417320"/>
            <a:ext cx="2526792" cy="194462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038344"/>
            <a:ext cx="9144000" cy="10668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66928" y="347472"/>
            <a:ext cx="4172712" cy="310896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 rtl="0"/>
            <a:r>
              <a:rPr lang="ru" sz="2300" b="0" i="0" u="none" strike="noStrike">
                <a:solidFill>
                  <a:srgbClr val="C00000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Совместимые марки литий-ионных аккумуляторов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2224392"/>
              </p:ext>
            </p:extLst>
          </p:nvPr>
        </p:nvGraphicFramePr>
        <p:xfrm>
          <a:off x="182880" y="1414272"/>
          <a:ext cx="6105144" cy="2307336"/>
        </p:xfrm>
        <a:graphic>
          <a:graphicData uri="http://schemas.openxmlformats.org/drawingml/2006/table">
            <a:tbl>
              <a:tblPr/>
              <a:tblGrid>
                <a:gridCol w="30510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540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9664">
                <a:tc>
                  <a:txBody>
                    <a:bodyPr/>
                    <a:lstStyle/>
                    <a:p>
                      <a:pPr indent="88900" rtl="0"/>
                      <a:r>
                        <a:rPr lang="ru" sz="1500" b="1" i="0" u="none" strike="noStrike">
                          <a:solidFill>
                            <a:srgbClr val="FFFFFF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</a:rPr>
                        <a:t>Торговая марка</a:t>
                      </a:r>
                    </a:p>
                  </a:txBody>
                  <a:tcPr marL="0" marR="0" marT="0" marB="0"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indent="88900" rtl="0"/>
                      <a:r>
                        <a:rPr lang="ru" sz="1500" b="1" i="0" u="none" strike="noStrike">
                          <a:solidFill>
                            <a:srgbClr val="FFFFFF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</a:rPr>
                        <a:t>Модель</a:t>
                      </a:r>
                    </a:p>
                  </a:txBody>
                  <a:tcPr marL="0" marR="0" marT="0" marB="0"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indent="88900" rtl="0">
                        <a:spcBef>
                          <a:spcPts val="280"/>
                        </a:spcBef>
                      </a:pPr>
                      <a:r>
                        <a:rPr lang="ru" sz="1500" b="0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</a:rPr>
                        <a:t>SAJ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88900" rtl="0">
                        <a:spcBef>
                          <a:spcPts val="280"/>
                        </a:spcBef>
                      </a:pPr>
                      <a:r>
                        <a:rPr lang="ru" sz="1500" b="0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</a:rPr>
                        <a:t>B1-5.1-48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indent="88900" rtl="0"/>
                      <a:r>
                        <a:rPr lang="ru" sz="1500" b="0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</a:rPr>
                        <a:t>Pylontech</a:t>
                      </a:r>
                      <a:endParaRPr lang="en-US" sz="1500">
                        <a:latin typeface="Arial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88900" rtl="0"/>
                      <a:r>
                        <a:rPr lang="ru" sz="1500" b="0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</a:rPr>
                        <a:t>US2000/US2000C</a:t>
                      </a:r>
                    </a:p>
                    <a:p>
                      <a:pPr indent="88900" rtl="0"/>
                      <a:r>
                        <a:rPr lang="ru" sz="1500" b="0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</a:rPr>
                        <a:t>US3000/US3000C/UP5000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856">
                <a:tc>
                  <a:txBody>
                    <a:bodyPr/>
                    <a:lstStyle/>
                    <a:p>
                      <a:pPr indent="88900" rtl="0"/>
                      <a:r>
                        <a:rPr lang="ru" sz="1500" b="0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</a:rPr>
                        <a:t>Dyness</a:t>
                      </a:r>
                      <a:endParaRPr lang="en-US" sz="1500">
                        <a:latin typeface="Arial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88900" rtl="0"/>
                      <a:r>
                        <a:rPr lang="ru" sz="1500" b="0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</a:rPr>
                        <a:t>B4850</a:t>
                      </a: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1688">
                <a:tc>
                  <a:txBody>
                    <a:bodyPr/>
                    <a:lstStyle/>
                    <a:p>
                      <a:pPr indent="88900" rtl="0"/>
                      <a:r>
                        <a:rPr lang="ru" sz="1500" b="0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</a:rPr>
                        <a:t>UZ Energy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88900" rtl="0"/>
                      <a:r>
                        <a:rPr lang="ru" sz="1500" b="0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</a:rPr>
                        <a:t>PowerLiteL051100A</a:t>
                      </a:r>
                    </a:p>
                    <a:p>
                      <a:pPr indent="88900" rtl="0"/>
                      <a:r>
                        <a:rPr lang="ru" sz="1500" b="0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</a:rPr>
                        <a:t>PowerLiteL051100-B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6288024" y="3721608"/>
            <a:ext cx="2633472" cy="222504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 algn="r" rtl="0"/>
            <a:r>
              <a:rPr lang="ru" sz="1600" b="0" i="0" u="none" strike="noStrike" dirty="0">
                <a:solidFill>
                  <a:srgbClr val="FF0000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Примечание: к модулю Н1 можно подключить до 4 модулей В1.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2400" y="237744"/>
            <a:ext cx="1078992" cy="31089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" y="1152144"/>
            <a:ext cx="8342376" cy="265176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074920"/>
            <a:ext cx="9144000" cy="7010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02920" y="612648"/>
            <a:ext cx="2481072" cy="307848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 rtl="0"/>
            <a:r>
              <a:rPr lang="ru" sz="2300" b="0" i="0" u="none" strike="noStrike">
                <a:solidFill>
                  <a:srgbClr val="C00000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Режимы работы Н1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71144" y="1237488"/>
            <a:ext cx="3904488" cy="615696"/>
          </a:xfrm>
          <a:prstGeom prst="rect">
            <a:avLst/>
          </a:prstGeom>
          <a:solidFill>
            <a:srgbClr val="F2F2F2"/>
          </a:solidFill>
        </p:spPr>
        <p:txBody>
          <a:bodyPr lIns="0" tIns="0" rIns="0" bIns="0">
            <a:noAutofit/>
          </a:bodyPr>
          <a:lstStyle/>
          <a:p>
            <a:pPr indent="0" rtl="0">
              <a:spcAft>
                <a:spcPts val="140"/>
              </a:spcAft>
            </a:pPr>
            <a:r>
              <a:rPr lang="ru" sz="1300" b="1" i="0" u="none" strike="noStrike">
                <a:solidFill>
                  <a:srgbClr val="C00000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&gt; Режим </a:t>
            </a:r>
            <a:r>
              <a:rPr lang="ru" sz="1300" b="1" i="0" u="none" strike="noStrike">
                <a:solidFill>
                  <a:srgbClr val="900303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собственного потребления</a:t>
            </a:r>
          </a:p>
          <a:p>
            <a:pPr marL="319600" indent="0" algn="just" rtl="0">
              <a:lnSpc>
                <a:spcPct val="119000"/>
              </a:lnSpc>
            </a:pPr>
            <a:r>
              <a:rPr lang="ru" sz="700" b="0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Вырабатываемая фотоэлектрической системой электроэнергия сначала подается для питания бытовых нагрузок, а избыточная энергия сохраняется в аккумуляторе и может использоваться в любое время. Избыточное электричество можно экспортировать в электросеть.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92480" y="2231136"/>
            <a:ext cx="3904488" cy="509016"/>
          </a:xfrm>
          <a:prstGeom prst="rect">
            <a:avLst/>
          </a:prstGeom>
          <a:solidFill>
            <a:srgbClr val="F2F2F2"/>
          </a:solidFill>
        </p:spPr>
        <p:txBody>
          <a:bodyPr lIns="0" tIns="0" rIns="0" bIns="0">
            <a:noAutofit/>
          </a:bodyPr>
          <a:lstStyle/>
          <a:p>
            <a:pPr indent="0" rtl="0">
              <a:spcAft>
                <a:spcPts val="210"/>
              </a:spcAft>
            </a:pPr>
            <a:r>
              <a:rPr lang="ru" sz="1300" b="1" i="0" u="none" strike="noStrike" dirty="0">
                <a:solidFill>
                  <a:srgbClr val="C00000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&gt; Режим полезного </a:t>
            </a:r>
            <a:r>
              <a:rPr lang="ru" sz="1300" b="1" i="0" u="none" strike="noStrike" dirty="0">
                <a:solidFill>
                  <a:srgbClr val="900303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времени</a:t>
            </a:r>
          </a:p>
          <a:p>
            <a:pPr marL="294200" indent="0" rtl="0">
              <a:lnSpc>
                <a:spcPct val="119000"/>
              </a:lnSpc>
            </a:pPr>
            <a:r>
              <a:rPr lang="ru" sz="7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Предусмотрена возможность гибкой настройки графика зарядки и разрядки аккумулятора на основе локальных периодов пиковой и внепиковой нагрузки для уменьшения платежей за электричество.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92480" y="3139440"/>
            <a:ext cx="4008120" cy="509016"/>
          </a:xfrm>
          <a:prstGeom prst="rect">
            <a:avLst/>
          </a:prstGeom>
          <a:solidFill>
            <a:srgbClr val="F2F2F2"/>
          </a:solidFill>
        </p:spPr>
        <p:txBody>
          <a:bodyPr lIns="0" tIns="0" rIns="0" bIns="0">
            <a:noAutofit/>
          </a:bodyPr>
          <a:lstStyle/>
          <a:p>
            <a:pPr indent="0" rtl="0">
              <a:spcAft>
                <a:spcPts val="210"/>
              </a:spcAft>
            </a:pPr>
            <a:r>
              <a:rPr lang="ru" sz="1300" b="1" i="0" u="none" strike="noStrike">
                <a:solidFill>
                  <a:srgbClr val="C00000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&gt; Резервный </a:t>
            </a:r>
            <a:r>
              <a:rPr lang="ru" sz="1300" b="1" i="0" u="none" strike="noStrike">
                <a:solidFill>
                  <a:srgbClr val="900303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режим</a:t>
            </a:r>
          </a:p>
          <a:p>
            <a:pPr marL="294200" indent="0" rtl="0">
              <a:lnSpc>
                <a:spcPct val="119000"/>
              </a:lnSpc>
            </a:pPr>
            <a:r>
              <a:rPr lang="ru" sz="700" b="0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В резервном режиме также предусмотрена возможность поддержания аккумулятора в состоянии разрядки в целях подачи питания на резервные нагрузки в случае отключения электроэнергии.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425184" y="1291208"/>
            <a:ext cx="237744" cy="79248"/>
          </a:xfrm>
          <a:prstGeom prst="rect">
            <a:avLst/>
          </a:prstGeom>
          <a:solidFill>
            <a:srgbClr val="F2F2F2"/>
          </a:solidFill>
        </p:spPr>
        <p:txBody>
          <a:bodyPr wrap="none" lIns="0" tIns="0" rIns="0" bIns="0">
            <a:noAutofit/>
          </a:bodyPr>
          <a:lstStyle/>
          <a:p>
            <a:pPr indent="0" algn="ctr" rtl="0"/>
            <a:r>
              <a:rPr lang="ru" sz="500" b="0" i="0" u="none" strike="noStrike" dirty="0">
                <a:solidFill>
                  <a:srgbClr val="7CD287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Пост./</a:t>
            </a:r>
          </a:p>
          <a:p>
            <a:pPr indent="0" algn="ctr" rtl="0"/>
            <a:r>
              <a:rPr lang="ru" sz="500" b="0" i="0" u="none" strike="noStrike" dirty="0">
                <a:solidFill>
                  <a:srgbClr val="7CD287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пер. ток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419088" y="2208656"/>
            <a:ext cx="249936" cy="82296"/>
          </a:xfrm>
          <a:prstGeom prst="rect">
            <a:avLst/>
          </a:prstGeom>
          <a:solidFill>
            <a:srgbClr val="F2F2F2"/>
          </a:solidFill>
        </p:spPr>
        <p:txBody>
          <a:bodyPr wrap="none" lIns="0" tIns="0" rIns="0" bIns="0">
            <a:noAutofit/>
          </a:bodyPr>
          <a:lstStyle/>
          <a:p>
            <a:pPr indent="0" algn="ctr" rtl="0"/>
            <a:r>
              <a:rPr lang="ru" sz="500" b="0" i="0" u="none" strike="noStrike" dirty="0">
                <a:solidFill>
                  <a:srgbClr val="7CD287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Пост./</a:t>
            </a:r>
          </a:p>
          <a:p>
            <a:pPr indent="0" algn="ctr" rtl="0"/>
            <a:r>
              <a:rPr lang="ru" sz="500" b="0" i="0" u="none" strike="noStrike" dirty="0">
                <a:solidFill>
                  <a:srgbClr val="7CD287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пер. ток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428232" y="3165728"/>
            <a:ext cx="234696" cy="76200"/>
          </a:xfrm>
          <a:prstGeom prst="rect">
            <a:avLst/>
          </a:prstGeom>
          <a:solidFill>
            <a:srgbClr val="F2F2F2"/>
          </a:solidFill>
        </p:spPr>
        <p:txBody>
          <a:bodyPr wrap="none" lIns="0" tIns="0" rIns="0" bIns="0">
            <a:noAutofit/>
          </a:bodyPr>
          <a:lstStyle/>
          <a:p>
            <a:pPr indent="0" algn="ctr" rtl="0"/>
            <a:r>
              <a:rPr lang="ru" sz="500" b="0" i="0" u="none" strike="noStrike" dirty="0">
                <a:solidFill>
                  <a:srgbClr val="7CD287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Пост./</a:t>
            </a:r>
          </a:p>
          <a:p>
            <a:pPr indent="0" algn="ctr" rtl="0"/>
            <a:r>
              <a:rPr lang="ru" sz="500" b="0" i="0" u="none" strike="noStrike" dirty="0">
                <a:solidFill>
                  <a:srgbClr val="7CD287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пер. ток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2400" y="237744"/>
            <a:ext cx="1078992" cy="31089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40" y="981456"/>
            <a:ext cx="5650992" cy="195072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053584"/>
            <a:ext cx="9144000" cy="9144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93776" y="490728"/>
            <a:ext cx="926592" cy="252984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 rtl="0"/>
            <a:r>
              <a:rPr lang="ru" sz="2300" b="0" i="0" u="none" strike="noStrike">
                <a:solidFill>
                  <a:srgbClr val="C00000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Дисплей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517904" y="3032760"/>
          <a:ext cx="6102096" cy="1737360"/>
        </p:xfrm>
        <a:graphic>
          <a:graphicData uri="http://schemas.openxmlformats.org/drawingml/2006/table">
            <a:tbl>
              <a:tblPr/>
              <a:tblGrid>
                <a:gridCol w="21854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166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9936">
                <a:tc>
                  <a:txBody>
                    <a:bodyPr/>
                    <a:lstStyle/>
                    <a:p>
                      <a:pPr indent="0" algn="ctr" rtl="0"/>
                      <a:r>
                        <a:rPr lang="ru" sz="1400" b="0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</a:rPr>
                        <a:t>A</a:t>
                      </a:r>
                    </a:p>
                  </a:txBody>
                  <a:tcPr marL="0" marR="0" marT="0" marB="0">
                    <a:solidFill>
                      <a:srgbClr val="D0D7E7"/>
                    </a:solidFill>
                  </a:tcPr>
                </a:tc>
                <a:tc>
                  <a:txBody>
                    <a:bodyPr/>
                    <a:lstStyle/>
                    <a:p>
                      <a:pPr indent="88900" rtl="0"/>
                      <a:r>
                        <a:rPr lang="ru" sz="1400" b="0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</a:rPr>
                        <a:t>Состояние питания</a:t>
                      </a:r>
                    </a:p>
                  </a:txBody>
                  <a:tcPr marL="0" marR="0" marT="0" marB="0">
                    <a:solidFill>
                      <a:srgbClr val="D0D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indent="0" algn="ctr" rtl="0"/>
                      <a:r>
                        <a:rPr lang="ru" sz="1400" b="0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</a:rPr>
                        <a:t>В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88900" rtl="0"/>
                      <a:r>
                        <a:rPr lang="ru" sz="1400" b="0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</a:rPr>
                        <a:t>Состояние работы/отказа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indent="0" algn="ctr" rtl="0"/>
                      <a:r>
                        <a:rPr lang="ru" sz="1400" b="0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</a:rPr>
                        <a:t>C</a:t>
                      </a:r>
                    </a:p>
                  </a:txBody>
                  <a:tcPr marL="0" marR="0" marT="0" marB="0">
                    <a:solidFill>
                      <a:srgbClr val="D0D7E7"/>
                    </a:solidFill>
                  </a:tcPr>
                </a:tc>
                <a:tc>
                  <a:txBody>
                    <a:bodyPr/>
                    <a:lstStyle/>
                    <a:p>
                      <a:pPr indent="88900" rtl="0"/>
                      <a:r>
                        <a:rPr lang="ru" sz="1400" b="0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</a:rPr>
                        <a:t>Состояние связи</a:t>
                      </a:r>
                    </a:p>
                  </a:txBody>
                  <a:tcPr marL="0" marR="0" marT="0" marB="0">
                    <a:solidFill>
                      <a:srgbClr val="D0D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9936">
                <a:tc>
                  <a:txBody>
                    <a:bodyPr/>
                    <a:lstStyle/>
                    <a:p>
                      <a:pPr indent="0" algn="ctr" rtl="0"/>
                      <a:r>
                        <a:rPr lang="ru" sz="1400" b="0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</a:rPr>
                        <a:t>D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88900" rtl="0"/>
                      <a:r>
                        <a:rPr lang="ru" sz="1400" b="0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</a:rPr>
                        <a:t>Кнопка ESC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indent="0" algn="ctr" rtl="0"/>
                      <a:r>
                        <a:rPr lang="ru" sz="1400" b="0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</a:rPr>
                        <a:t>E</a:t>
                      </a:r>
                    </a:p>
                  </a:txBody>
                  <a:tcPr marL="0" marR="0" marT="0" marB="0">
                    <a:solidFill>
                      <a:srgbClr val="D0D7E7"/>
                    </a:solidFill>
                  </a:tcPr>
                </a:tc>
                <a:tc>
                  <a:txBody>
                    <a:bodyPr/>
                    <a:lstStyle/>
                    <a:p>
                      <a:pPr indent="88900" rtl="0"/>
                      <a:r>
                        <a:rPr lang="ru" sz="1400" b="0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</a:rPr>
                        <a:t>Кнопка "вверх"</a:t>
                      </a:r>
                    </a:p>
                  </a:txBody>
                  <a:tcPr marL="0" marR="0" marT="0" marB="0">
                    <a:solidFill>
                      <a:srgbClr val="D0D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indent="0" algn="ctr" rtl="0"/>
                      <a:r>
                        <a:rPr lang="ru" sz="1400" b="0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</a:rPr>
                        <a:t>F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88900" rtl="0"/>
                      <a:r>
                        <a:rPr lang="ru" sz="1400" b="0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</a:rPr>
                        <a:t>Кнопка "вниз"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9936">
                <a:tc>
                  <a:txBody>
                    <a:bodyPr/>
                    <a:lstStyle/>
                    <a:p>
                      <a:pPr indent="0" algn="ctr" rtl="0"/>
                      <a:r>
                        <a:rPr lang="ru" sz="1400" b="0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</a:rPr>
                        <a:t>G</a:t>
                      </a:r>
                    </a:p>
                  </a:txBody>
                  <a:tcPr marL="0" marR="0" marT="0" marB="0">
                    <a:solidFill>
                      <a:srgbClr val="D0D7E7"/>
                    </a:solidFill>
                  </a:tcPr>
                </a:tc>
                <a:tc>
                  <a:txBody>
                    <a:bodyPr/>
                    <a:lstStyle/>
                    <a:p>
                      <a:pPr indent="88900" rtl="0"/>
                      <a:r>
                        <a:rPr lang="ru" sz="1400" b="0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</a:rPr>
                        <a:t>Кнопка ENT</a:t>
                      </a:r>
                    </a:p>
                  </a:txBody>
                  <a:tcPr marL="0" marR="0" marT="0" marB="0">
                    <a:solidFill>
                      <a:srgbClr val="D0D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2400" y="237744"/>
            <a:ext cx="1078992" cy="31089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63040"/>
            <a:ext cx="9144000" cy="368198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51688" y="609600"/>
            <a:ext cx="3691128" cy="310896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 rtl="0"/>
            <a:r>
              <a:rPr lang="ru" sz="2300" b="0" i="0" u="none" strike="noStrike">
                <a:solidFill>
                  <a:srgbClr val="C00000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Схема модернизированной системы переменного тока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12648" y="1584960"/>
            <a:ext cx="509016" cy="143256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 algn="r" rtl="0"/>
            <a:r>
              <a:rPr lang="ru" sz="9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Солнечная панель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374392" y="1621536"/>
            <a:ext cx="752856" cy="128016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 algn="ctr" rtl="0"/>
            <a:r>
              <a:rPr lang="ru" sz="900" b="0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Инвертор для солнечной панели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379976" y="1468279"/>
            <a:ext cx="1045464" cy="128016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 algn="ctr" rtl="0"/>
            <a:r>
              <a:rPr lang="ru" sz="9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Распределительная коробка </a:t>
            </a:r>
            <a:endParaRPr lang="en-US" sz="900" b="0" i="0" u="none" strike="noStrike" dirty="0">
              <a:highlight>
                <a:srgbClr val="000000">
                  <a:alpha val="0"/>
                </a:srgbClr>
              </a:highlight>
              <a:latin typeface="Arial"/>
            </a:endParaRPr>
          </a:p>
          <a:p>
            <a:pPr indent="0" algn="ctr" rtl="0"/>
            <a:r>
              <a:rPr lang="ru" sz="9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переменного тока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793992" y="1569720"/>
            <a:ext cx="320040" cy="149352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 algn="ctr" rtl="0"/>
            <a:r>
              <a:rPr lang="ru" sz="900" b="0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Счетчик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095488" y="1569720"/>
            <a:ext cx="277368" cy="143256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 algn="ctr" rtl="0"/>
            <a:r>
              <a:rPr lang="ru" sz="900" b="0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Электросеть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742432" y="1969008"/>
            <a:ext cx="185928" cy="128016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 algn="ctr" rtl="0"/>
            <a:r>
              <a:rPr lang="ru" sz="900" b="0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ТТ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724656" y="1969008"/>
            <a:ext cx="170688" cy="12192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 algn="ctr" rtl="0"/>
            <a:r>
              <a:rPr lang="ru" sz="900" b="0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ТТ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050280" y="3889248"/>
            <a:ext cx="731520" cy="140208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 algn="ctr" rtl="0"/>
            <a:r>
              <a:rPr lang="ru" sz="900" b="0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Нагрузка, подключенная к сети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556760" y="4273296"/>
            <a:ext cx="737616" cy="134112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 algn="ctr" rtl="0"/>
            <a:r>
              <a:rPr lang="ru" sz="900" b="0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Нагрузка, подключенная к батарее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749552" y="3569208"/>
            <a:ext cx="609600" cy="149352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 algn="ctr" rtl="0"/>
            <a:r>
              <a:rPr lang="ru" sz="900" b="1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Серия AS1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707136" y="4050792"/>
            <a:ext cx="1652016" cy="256032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indent="0" algn="r" rtl="0"/>
            <a:r>
              <a:rPr lang="ru" sz="900" b="1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Серия B1</a:t>
            </a:r>
          </a:p>
          <a:p>
            <a:pPr indent="0" algn="r" rtl="0"/>
            <a:r>
              <a:rPr lang="ru" sz="7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(увеличенный аккумуляторный модуль)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361176" y="4663440"/>
            <a:ext cx="362712" cy="140208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 algn="ctr" rtl="0"/>
            <a:r>
              <a:rPr lang="ru" sz="900" b="0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Маршрутизатор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7763256" y="4684776"/>
            <a:ext cx="603504" cy="118872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 algn="ctr" rtl="0"/>
            <a:r>
              <a:rPr lang="ru" sz="700" b="0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Портал eSolar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502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05968" y="490728"/>
            <a:ext cx="3105912" cy="252984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 rtl="0"/>
            <a:r>
              <a:rPr lang="ru" sz="2300" b="0" i="0" u="none" strike="noStrike">
                <a:solidFill>
                  <a:srgbClr val="C00000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Интерфейсы и подключения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4290189"/>
              </p:ext>
            </p:extLst>
          </p:nvPr>
        </p:nvGraphicFramePr>
        <p:xfrm>
          <a:off x="100330" y="3688080"/>
          <a:ext cx="4538472" cy="1005840"/>
        </p:xfrm>
        <a:graphic>
          <a:graphicData uri="http://schemas.openxmlformats.org/drawingml/2006/table">
            <a:tbl>
              <a:tblPr/>
              <a:tblGrid>
                <a:gridCol w="16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70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12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marL="36000" indent="0" rtl="0"/>
                      <a:r>
                        <a:rPr lang="ru" sz="1200" b="0" i="0" u="none" strike="noStrike" dirty="0"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</a:rPr>
                        <a:t>1) Аккумулятор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E7"/>
                    </a:solidFill>
                  </a:tcPr>
                </a:tc>
                <a:tc>
                  <a:txBody>
                    <a:bodyPr/>
                    <a:lstStyle/>
                    <a:p>
                      <a:pPr marL="36000" indent="0" rtl="0"/>
                      <a:r>
                        <a:rPr lang="ru" sz="1200" b="0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</a:rPr>
                        <a:t>2) RS232 (USB)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E7"/>
                    </a:solidFill>
                  </a:tcPr>
                </a:tc>
                <a:tc>
                  <a:txBody>
                    <a:bodyPr/>
                    <a:lstStyle/>
                    <a:p>
                      <a:pPr marL="36000" indent="0" rtl="0"/>
                      <a:r>
                        <a:rPr lang="ru" sz="1200" b="0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</a:rPr>
                        <a:t>3) RS485/CAN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7848">
                <a:tc>
                  <a:txBody>
                    <a:bodyPr/>
                    <a:lstStyle/>
                    <a:p>
                      <a:pPr marL="36000" indent="0" rtl="0"/>
                      <a:r>
                        <a:rPr lang="ru" sz="1200" b="0" i="0" u="none" strike="noStrike" dirty="0"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</a:rPr>
                        <a:t>4) Клемма постоянного тока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marL="36000" indent="0" rtl="0"/>
                      <a:r>
                        <a:rPr lang="ru" sz="1200" b="0" i="0" u="none" strike="noStrike" dirty="0"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</a:rPr>
                        <a:t>5) Выключатель постоянного тока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marL="36000" indent="0" rtl="0"/>
                      <a:r>
                        <a:rPr lang="ru" sz="1200" b="0" i="0" u="none" strike="noStrike" dirty="0"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</a:rPr>
                        <a:t>6) Электросеть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8704">
                <a:tc>
                  <a:txBody>
                    <a:bodyPr/>
                    <a:lstStyle/>
                    <a:p>
                      <a:pPr marL="36000" indent="0" rtl="0"/>
                      <a:r>
                        <a:rPr lang="ru" sz="1200" b="0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</a:rPr>
                        <a:t>7) Резервная нагрузка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E7"/>
                    </a:solidFill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1500"/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E7"/>
                    </a:solidFill>
                  </a:tcPr>
                </a:tc>
                <a:tc>
                  <a:txBody>
                    <a:bodyPr/>
                    <a:lstStyle/>
                    <a:p>
                      <a:pPr marL="36000" indent="0"/>
                      <a:endParaRPr sz="15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5803392" y="4346448"/>
            <a:ext cx="1972056" cy="22860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 rtl="0"/>
            <a:r>
              <a:rPr lang="ru" sz="1600" b="1" i="0" u="none" strike="noStrike" dirty="0">
                <a:solidFill>
                  <a:srgbClr val="C00000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Схема подключений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169408" y="829056"/>
            <a:ext cx="335280" cy="112776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 algn="r" rtl="0"/>
            <a:r>
              <a:rPr lang="ru" sz="6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Солнечная панель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010912" y="1426464"/>
            <a:ext cx="332232" cy="7620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 algn="ctr" rtl="0"/>
            <a:r>
              <a:rPr lang="ru" sz="600" b="0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4G/WiFi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836408" y="1658112"/>
            <a:ext cx="240792" cy="9144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 algn="ctr" rtl="0"/>
            <a:r>
              <a:rPr lang="ru" sz="600" b="0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Счетчик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598408" y="935736"/>
            <a:ext cx="185928" cy="100584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 algn="ctr" rtl="0"/>
            <a:r>
              <a:rPr lang="ru" sz="600" b="0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Электросеть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680704" y="1673256"/>
            <a:ext cx="417576" cy="9144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 algn="ctr" rtl="0"/>
            <a:r>
              <a:rPr lang="ru" sz="6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Главный </a:t>
            </a:r>
          </a:p>
          <a:p>
            <a:pPr indent="0" algn="ctr" rtl="0"/>
            <a:r>
              <a:rPr lang="ru" sz="6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счетчик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940296" y="3026664"/>
            <a:ext cx="490728" cy="97536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 algn="ctr" rtl="0"/>
            <a:r>
              <a:rPr lang="ru" sz="600" b="0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Нагрузка, подключенная к сети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437632" y="2496312"/>
            <a:ext cx="539496" cy="97536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 algn="ctr" rtl="0"/>
            <a:r>
              <a:rPr lang="ru" sz="6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Гибридный </a:t>
            </a:r>
          </a:p>
          <a:p>
            <a:pPr indent="0" algn="ctr" rtl="0"/>
            <a:r>
              <a:rPr lang="ru" sz="6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инвертор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803648" y="2593848"/>
            <a:ext cx="73152" cy="588264"/>
          </a:xfrm>
          <a:prstGeom prst="rect">
            <a:avLst/>
          </a:prstGeom>
          <a:solidFill>
            <a:srgbClr val="FFFFFF"/>
          </a:solidFill>
        </p:spPr>
        <p:txBody>
          <a:bodyPr vert="vert270" wrap="none" lIns="0" tIns="0" rIns="0" bIns="0">
            <a:noAutofit/>
          </a:bodyPr>
          <a:lstStyle/>
          <a:p>
            <a:pPr indent="0" algn="ctr" rtl="0"/>
            <a:r>
              <a:rPr lang="ru" sz="4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Прерыватель пост.тока ≥100A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977128" y="3489960"/>
            <a:ext cx="521208" cy="97536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 algn="ctr" rtl="0"/>
            <a:r>
              <a:rPr lang="ru" sz="600" b="0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Нагрузка, подключенная к батарее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013450" y="2572512"/>
            <a:ext cx="76200" cy="469392"/>
          </a:xfrm>
          <a:prstGeom prst="rect">
            <a:avLst/>
          </a:prstGeom>
          <a:solidFill>
            <a:srgbClr val="FFFFFF"/>
          </a:solidFill>
        </p:spPr>
        <p:txBody>
          <a:bodyPr vert="vert270" wrap="none" lIns="0" tIns="0" rIns="0" bIns="0">
            <a:noAutofit/>
          </a:bodyPr>
          <a:lstStyle/>
          <a:p>
            <a:pPr indent="0" algn="ctr" rtl="0"/>
            <a:r>
              <a:rPr lang="ru" sz="4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Прерыватель пер.тока *3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840224" y="4099560"/>
            <a:ext cx="286512" cy="9144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 algn="ctr" rtl="0"/>
            <a:r>
              <a:rPr lang="ru" sz="600" b="0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Аккумулятор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2400" y="237744"/>
            <a:ext cx="1078992" cy="31089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21664"/>
            <a:ext cx="9144000" cy="402336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02920" y="493776"/>
            <a:ext cx="2069592" cy="30480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 rtl="0"/>
            <a:r>
              <a:rPr lang="ru" sz="2300" b="0" i="0" u="none" strike="noStrike">
                <a:solidFill>
                  <a:srgbClr val="C00000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Ограничение экспорта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798064" y="4066032"/>
            <a:ext cx="429768" cy="128016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 algn="ctr" rtl="0"/>
            <a:r>
              <a:rPr lang="ru" sz="900" b="0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Аккумулятор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617976" y="4072128"/>
            <a:ext cx="667512" cy="143256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 algn="ctr" rtl="0"/>
            <a:r>
              <a:rPr lang="ru" sz="900" b="0" i="0" u="none" strike="noStrike">
                <a:solidFill>
                  <a:srgbClr val="2E3033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Резервная нагрузка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989576" y="4108704"/>
            <a:ext cx="624840" cy="149352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 algn="ctr" rtl="0"/>
            <a:r>
              <a:rPr lang="ru" sz="900" b="0" i="0" u="none" strike="noStrike">
                <a:solidFill>
                  <a:srgbClr val="2E3033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Домашняя нагрузка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766560" y="3185160"/>
            <a:ext cx="234696" cy="134112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 algn="ctr" rtl="0"/>
            <a:r>
              <a:rPr lang="ru" sz="900" b="0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Пост. ток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772656" y="3432048"/>
            <a:ext cx="201168" cy="115824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 algn="ctr" rtl="0"/>
            <a:r>
              <a:rPr lang="ru" sz="900" b="0" i="0" u="none" strike="noStrike">
                <a:solidFill>
                  <a:srgbClr val="2E3033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Пер. ток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592568" y="2438400"/>
            <a:ext cx="268224" cy="134112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 algn="ctr" rtl="0"/>
            <a:r>
              <a:rPr lang="ru" sz="900" b="0" i="0" u="none" strike="noStrike">
                <a:solidFill>
                  <a:srgbClr val="2E3033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Электросеть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3256"/>
            <a:ext cx="9144000" cy="500176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66928" y="396240"/>
            <a:ext cx="2026920" cy="252984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 rtl="0"/>
            <a:r>
              <a:rPr lang="ru" sz="2300" b="0" i="0" u="none" strike="noStrike">
                <a:solidFill>
                  <a:srgbClr val="C00000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Связь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752344" y="1621536"/>
            <a:ext cx="469392" cy="115824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 algn="ctr" rtl="0"/>
            <a:r>
              <a:rPr lang="ru" sz="700" b="0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eSolar 4G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889248" y="1624584"/>
            <a:ext cx="1008888" cy="112776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 algn="ctr" rtl="0"/>
            <a:r>
              <a:rPr lang="ru" sz="700" b="0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Вышка связи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199632" y="1335024"/>
            <a:ext cx="890016" cy="12192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 algn="ctr" rtl="0"/>
            <a:r>
              <a:rPr lang="ru" sz="800" b="0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Локальное подключение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039368" y="3041904"/>
            <a:ext cx="164592" cy="115824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 algn="ctr" rtl="0"/>
            <a:r>
              <a:rPr lang="ru" sz="800" b="0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H1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740152" y="2496312"/>
            <a:ext cx="640080" cy="115824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 algn="ctr" rtl="0"/>
            <a:r>
              <a:rPr lang="ru" sz="700" b="0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eSolar WiFi-2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273296" y="2502408"/>
            <a:ext cx="344424" cy="109728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 algn="ctr" rtl="0"/>
            <a:r>
              <a:rPr lang="ru" sz="700" b="0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Маршрутизатор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885688" y="2688336"/>
            <a:ext cx="365760" cy="115824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 algn="ctr" rtl="0"/>
            <a:r>
              <a:rPr lang="ru" sz="800" b="0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Сервер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718816" y="3401568"/>
            <a:ext cx="569976" cy="115824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 algn="ctr" rtl="0"/>
            <a:r>
              <a:rPr lang="ru" sz="700" b="0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eSolar AIO3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152144" y="4465320"/>
            <a:ext cx="1450848" cy="286512"/>
          </a:xfrm>
          <a:prstGeom prst="rect">
            <a:avLst/>
          </a:prstGeom>
          <a:solidFill>
            <a:srgbClr val="F2F2F2"/>
          </a:solidFill>
        </p:spPr>
        <p:txBody>
          <a:bodyPr lIns="0" tIns="0" rIns="0" bIns="0">
            <a:noAutofit/>
          </a:bodyPr>
          <a:lstStyle/>
          <a:p>
            <a:pPr indent="0" algn="ctr" rtl="0">
              <a:lnSpc>
                <a:spcPct val="105000"/>
              </a:lnSpc>
            </a:pPr>
            <a:r>
              <a:rPr lang="ru" sz="1000" b="0" i="0" u="none" strike="noStrike" dirty="0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Домашнее подключение по беспроводной сети. Удобно и эффективно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836738" y="4462272"/>
            <a:ext cx="1530571" cy="320040"/>
          </a:xfrm>
          <a:prstGeom prst="rect">
            <a:avLst/>
          </a:prstGeom>
          <a:solidFill>
            <a:srgbClr val="F2F2F2"/>
          </a:solidFill>
        </p:spPr>
        <p:txBody>
          <a:bodyPr lIns="0" tIns="0" rIns="0" bIns="0">
            <a:noAutofit/>
          </a:bodyPr>
          <a:lstStyle/>
          <a:p>
            <a:pPr indent="0" algn="ctr" rtl="0">
              <a:lnSpc>
                <a:spcPct val="105000"/>
              </a:lnSpc>
            </a:pPr>
            <a:r>
              <a:rPr lang="ru" sz="1000" b="0" i="0" u="none" strike="noStrike" dirty="0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Штекерное подключение. Простота обслуживания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788407" y="4462272"/>
            <a:ext cx="1305211" cy="320040"/>
          </a:xfrm>
          <a:prstGeom prst="rect">
            <a:avLst/>
          </a:prstGeom>
          <a:solidFill>
            <a:srgbClr val="F2F2F2"/>
          </a:solidFill>
        </p:spPr>
        <p:txBody>
          <a:bodyPr lIns="0" tIns="0" rIns="0" bIns="0">
            <a:noAutofit/>
          </a:bodyPr>
          <a:lstStyle/>
          <a:p>
            <a:pPr indent="0" algn="ctr" rtl="0">
              <a:lnSpc>
                <a:spcPct val="105000"/>
              </a:lnSpc>
            </a:pPr>
            <a:r>
              <a:rPr lang="ru" sz="1000" b="0" i="0" u="none" strike="noStrike" dirty="0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Считывание данных в реальном времени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7056120" y="2801112"/>
            <a:ext cx="1210056" cy="143256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 algn="ctr" rtl="0"/>
            <a:r>
              <a:rPr lang="ru" sz="800" b="0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Портал eSolar (сайт/приложение)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272974" y="4468368"/>
            <a:ext cx="1718882" cy="313944"/>
          </a:xfrm>
          <a:prstGeom prst="rect">
            <a:avLst/>
          </a:prstGeom>
          <a:solidFill>
            <a:srgbClr val="F2F2F2"/>
          </a:solidFill>
        </p:spPr>
        <p:txBody>
          <a:bodyPr lIns="0" tIns="0" rIns="0" bIns="0">
            <a:noAutofit/>
          </a:bodyPr>
          <a:lstStyle/>
          <a:p>
            <a:pPr indent="0" algn="ctr" rtl="0">
              <a:lnSpc>
                <a:spcPct val="105000"/>
              </a:lnSpc>
            </a:pPr>
            <a:r>
              <a:rPr lang="ru" sz="1000" b="0" i="0" u="none" strike="noStrike" dirty="0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Поддержка дистанционного управления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626352" y="960120"/>
            <a:ext cx="359664" cy="112776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 algn="ctr" rtl="0"/>
            <a:r>
              <a:rPr lang="ru" sz="500" b="1" i="0" u="none" strike="noStrike">
                <a:solidFill>
                  <a:srgbClr val="6A696A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Bluetooth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2400" y="237744"/>
            <a:ext cx="1078992" cy="31089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8240" y="3057144"/>
            <a:ext cx="615696" cy="6096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5992" y="1965960"/>
            <a:ext cx="1581912" cy="289255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76288" y="2170176"/>
            <a:ext cx="1545336" cy="285597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99232" y="1094232"/>
            <a:ext cx="112776" cy="384657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5688" y="1109472"/>
            <a:ext cx="91440" cy="385267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5047488"/>
            <a:ext cx="9144000" cy="9753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10896" y="1179576"/>
            <a:ext cx="2609088" cy="496824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indent="0" rtl="0"/>
            <a:r>
              <a:rPr lang="ru" sz="1600" b="0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Скачайте приложение eSolar SET/O&amp;M из Play Store или App Store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358896" y="1203960"/>
            <a:ext cx="2301240" cy="469392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indent="0" rtl="0"/>
            <a:r>
              <a:rPr lang="ru" sz="1600" b="0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Откройте приложение и выполните вход, введя пароль 123456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914400" y="3733800"/>
            <a:ext cx="1063752" cy="188976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 rtl="0"/>
            <a:r>
              <a:rPr lang="ru" sz="1600" b="0" i="0" u="none" strike="noStrike">
                <a:solidFill>
                  <a:srgbClr val="C00000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eSolar SET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386513" y="1203960"/>
            <a:ext cx="2464879" cy="920496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indent="0" rtl="0">
              <a:lnSpc>
                <a:spcPct val="105000"/>
              </a:lnSpc>
            </a:pPr>
            <a:r>
              <a:rPr lang="ru" sz="14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Включите функцию Bluetooth на своем телефоне для подключения модуля eSolar AIO3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123944" y="3023616"/>
            <a:ext cx="758952" cy="100584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 algn="ctr" rtl="0"/>
            <a:r>
              <a:rPr lang="ru" sz="700" b="0" i="0" u="none" strike="noStrike" dirty="0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Локальное подключение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227576" y="3605784"/>
            <a:ext cx="633984" cy="100584"/>
          </a:xfrm>
          <a:prstGeom prst="rect">
            <a:avLst/>
          </a:prstGeom>
          <a:solidFill>
            <a:srgbClr val="F75A35"/>
          </a:solidFill>
        </p:spPr>
        <p:txBody>
          <a:bodyPr wrap="none" lIns="0" tIns="0" rIns="0" bIns="0">
            <a:noAutofit/>
          </a:bodyPr>
          <a:lstStyle/>
          <a:p>
            <a:pPr indent="0" algn="ctr" rtl="0"/>
            <a:r>
              <a:rPr lang="ru" sz="500" b="1" i="0" u="none" strike="noStrike" dirty="0">
                <a:solidFill>
                  <a:srgbClr val="EFD3C3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ВОЙТИ В СИСТЕМУ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706112" y="2057400"/>
            <a:ext cx="280416" cy="82296"/>
          </a:xfrm>
          <a:prstGeom prst="rect">
            <a:avLst/>
          </a:prstGeom>
          <a:solidFill>
            <a:srgbClr val="F89B76"/>
          </a:solidFill>
        </p:spPr>
        <p:txBody>
          <a:bodyPr wrap="none" lIns="0" tIns="0" rIns="0" bIns="0">
            <a:noAutofit/>
          </a:bodyPr>
          <a:lstStyle/>
          <a:p>
            <a:pPr indent="0" rtl="0"/>
            <a:r>
              <a:rPr lang="ru" sz="400" b="0" i="0" u="none" strike="noStrike">
                <a:solidFill>
                  <a:srgbClr val="EFD3C3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Язык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7321296" y="2261616"/>
            <a:ext cx="603504" cy="100584"/>
          </a:xfrm>
          <a:prstGeom prst="rect">
            <a:avLst/>
          </a:prstGeom>
          <a:solidFill>
            <a:srgbClr val="FA7A66"/>
          </a:solidFill>
        </p:spPr>
        <p:txBody>
          <a:bodyPr wrap="none" lIns="0" tIns="0" rIns="0" bIns="0">
            <a:noAutofit/>
          </a:bodyPr>
          <a:lstStyle/>
          <a:p>
            <a:pPr indent="0" rtl="0"/>
            <a:r>
              <a:rPr lang="ru" sz="400" b="0" i="0" u="none" strike="noStrike">
                <a:solidFill>
                  <a:srgbClr val="EFD3C3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Способ подключения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992112" y="2496312"/>
            <a:ext cx="1051560" cy="88392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 rtl="0"/>
            <a:r>
              <a:rPr lang="ru" sz="400" b="0" i="0" u="none" strike="noStrike">
                <a:solidFill>
                  <a:srgbClr val="6A696A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Необходимо выбрать способ подключения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010400" y="2965704"/>
            <a:ext cx="1170432" cy="454152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indent="0" rtl="0">
              <a:lnSpc>
                <a:spcPct val="125000"/>
              </a:lnSpc>
              <a:spcAft>
                <a:spcPts val="350"/>
              </a:spcAft>
            </a:pPr>
            <a:r>
              <a:rPr lang="ru" sz="400" b="0" i="0" u="none" strike="noStrike">
                <a:solidFill>
                  <a:srgbClr val="6A696A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Советы:</a:t>
            </a:r>
          </a:p>
          <a:p>
            <a:pPr indent="0" rtl="0">
              <a:lnSpc>
                <a:spcPct val="125000"/>
              </a:lnSpc>
            </a:pPr>
            <a:r>
              <a:rPr lang="ru" sz="400" b="0" i="0" u="none" strike="noStrike">
                <a:solidFill>
                  <a:srgbClr val="6A696A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(1) Включите инвертор и Bluetooth на мобильном телефоне;</a:t>
            </a:r>
            <a:endParaRPr lang="ru" sz="400" b="0" i="0" u="none" strike="noStrike">
              <a:solidFill>
                <a:srgbClr val="404040"/>
              </a:solidFill>
              <a:highlight>
                <a:srgbClr val="000000">
                  <a:alpha val="0"/>
                </a:srgbClr>
              </a:highlight>
              <a:latin typeface="Arial"/>
            </a:endParaRPr>
          </a:p>
          <a:p>
            <a:pPr indent="0" rtl="0">
              <a:lnSpc>
                <a:spcPct val="125000"/>
              </a:lnSpc>
            </a:pPr>
            <a:r>
              <a:rPr lang="ru" sz="400" b="0" i="0" u="none" strike="noStrike">
                <a:solidFill>
                  <a:srgbClr val="6A696A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(2) Определите подключение к модулю связи;</a:t>
            </a:r>
            <a:endParaRPr lang="ru" sz="400" b="0" i="0" u="none" strike="noStrike">
              <a:solidFill>
                <a:srgbClr val="404040"/>
              </a:solidFill>
              <a:highlight>
                <a:srgbClr val="000000">
                  <a:alpha val="0"/>
                </a:srgbClr>
              </a:highlight>
              <a:latin typeface="Arial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443216" y="3910584"/>
            <a:ext cx="338328" cy="85344"/>
          </a:xfrm>
          <a:prstGeom prst="rect">
            <a:avLst/>
          </a:prstGeom>
          <a:solidFill>
            <a:srgbClr val="EB4539"/>
          </a:solidFill>
        </p:spPr>
        <p:txBody>
          <a:bodyPr wrap="none" lIns="0" tIns="0" rIns="0" bIns="0">
            <a:noAutofit/>
          </a:bodyPr>
          <a:lstStyle/>
          <a:p>
            <a:pPr indent="0" algn="ctr" rtl="0"/>
            <a:r>
              <a:rPr lang="ru" sz="400" b="0" i="0" u="none" strike="noStrike">
                <a:solidFill>
                  <a:srgbClr val="EFD3C3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СЛЕДУЮЩИЙ ШАГ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4343400" y="4547616"/>
            <a:ext cx="304800" cy="82296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 rtl="0"/>
            <a:r>
              <a:rPr lang="ru" sz="400" b="0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eSolar SET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7168896" y="2737104"/>
            <a:ext cx="274320" cy="73152"/>
          </a:xfrm>
          <a:prstGeom prst="rect">
            <a:avLst/>
          </a:prstGeom>
          <a:solidFill>
            <a:srgbClr val="FFEFEF"/>
          </a:solidFill>
        </p:spPr>
        <p:txBody>
          <a:bodyPr wrap="none" lIns="0" tIns="0" rIns="0" bIns="0">
            <a:noAutofit/>
          </a:bodyPr>
          <a:lstStyle/>
          <a:p>
            <a:pPr indent="0" algn="ctr" rtl="0"/>
            <a:r>
              <a:rPr lang="ru" sz="400" b="1" i="0" u="none" strike="noStrike">
                <a:solidFill>
                  <a:srgbClr val="88484C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Bluetooth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7854696" y="2743200"/>
            <a:ext cx="146304" cy="67056"/>
          </a:xfrm>
          <a:prstGeom prst="rect">
            <a:avLst/>
          </a:prstGeom>
          <a:solidFill>
            <a:srgbClr val="F2F2F2"/>
          </a:solidFill>
        </p:spPr>
        <p:txBody>
          <a:bodyPr wrap="none" lIns="0" tIns="0" rIns="0" bIns="0">
            <a:noAutofit/>
          </a:bodyPr>
          <a:lstStyle/>
          <a:p>
            <a:pPr indent="0" algn="ctr" rtl="0"/>
            <a:r>
              <a:rPr lang="ru" sz="400" b="0" i="0" u="none" strike="noStrike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WiFi</a:t>
            </a:r>
            <a:endParaRPr lang="en-US" sz="400">
              <a:solidFill>
                <a:srgbClr val="404040"/>
              </a:solidFill>
              <a:latin typeface="Arial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69392" y="591312"/>
            <a:ext cx="2240280" cy="332232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 rtl="0"/>
            <a:r>
              <a:rPr lang="ru" sz="2300" b="0" i="0" u="none" strike="noStrike">
                <a:solidFill>
                  <a:srgbClr val="C00000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Настройка мониторинга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"/>
            <a:ext cx="9144000" cy="512978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99872" y="609600"/>
            <a:ext cx="2212848" cy="310896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 rtl="0"/>
            <a:r>
              <a:rPr lang="ru" sz="2300" b="0" i="0" u="none" strike="noStrike">
                <a:solidFill>
                  <a:srgbClr val="C00000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Настройка мониторинга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16992" y="1207008"/>
            <a:ext cx="2371344" cy="466344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indent="0" rtl="0"/>
            <a:r>
              <a:rPr lang="ru" sz="1400" b="0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Откройте список устройств Bluetooth и выберите беспроводную точку доступа H1.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368040" y="1203960"/>
            <a:ext cx="2097024" cy="676656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indent="0" rtl="0"/>
            <a:r>
              <a:rPr lang="ru" sz="14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Выполните подключение Н1 к сети Интернет. Выберите рабочую локальную сеть.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659880" y="1203960"/>
            <a:ext cx="1996440" cy="704088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indent="0" rtl="0"/>
            <a:r>
              <a:rPr lang="ru" sz="1400" b="0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После подключения выполните начальную настройку: укажите код страны, дату и время.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77824" y="2487168"/>
            <a:ext cx="222504" cy="7620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 algn="r" rtl="0"/>
            <a:r>
              <a:rPr lang="ru" sz="400" i="0" u="none" strike="noStrike" dirty="0">
                <a:solidFill>
                  <a:srgbClr val="9C999A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Устройства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300728" y="2286000"/>
            <a:ext cx="551688" cy="67056"/>
          </a:xfrm>
          <a:prstGeom prst="rect">
            <a:avLst/>
          </a:prstGeom>
          <a:solidFill>
            <a:srgbClr val="F87C74"/>
          </a:solidFill>
        </p:spPr>
        <p:txBody>
          <a:bodyPr wrap="none" lIns="0" tIns="0" rIns="0" bIns="0">
            <a:noAutofit/>
          </a:bodyPr>
          <a:lstStyle/>
          <a:p>
            <a:pPr indent="0" algn="ctr" rtl="0"/>
            <a:r>
              <a:rPr lang="ru" sz="400" b="0" i="0" u="none" strike="noStrike">
                <a:solidFill>
                  <a:srgbClr val="EFD3C3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Конфигурация беспроводной сети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450080" y="2596896"/>
            <a:ext cx="243840" cy="54864"/>
          </a:xfrm>
          <a:prstGeom prst="rect">
            <a:avLst/>
          </a:prstGeom>
          <a:solidFill>
            <a:srgbClr val="EEEEEE"/>
          </a:solidFill>
        </p:spPr>
        <p:txBody>
          <a:bodyPr wrap="none" lIns="0" tIns="0" rIns="0" bIns="0">
            <a:noAutofit/>
          </a:bodyPr>
          <a:lstStyle/>
          <a:p>
            <a:pPr indent="0" algn="ctr" rtl="0"/>
            <a:r>
              <a:rPr lang="ru" sz="400" b="0" i="0" u="none" strike="noStrike">
                <a:solidFill>
                  <a:srgbClr val="6A696A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Пароль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971544" y="2950464"/>
            <a:ext cx="420624" cy="67056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 rtl="0"/>
            <a:r>
              <a:rPr lang="ru" sz="300" b="0" i="0" u="none" strike="noStrike" dirty="0">
                <a:solidFill>
                  <a:srgbClr val="9C999A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Пароль маршрутизатора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968496" y="2782824"/>
            <a:ext cx="265176" cy="64008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 rtl="0"/>
            <a:r>
              <a:rPr lang="ru" sz="400" b="0" i="0" u="none" strike="noStrike">
                <a:solidFill>
                  <a:srgbClr val="6A696A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WiFi_SSID</a:t>
            </a:r>
            <a:endParaRPr lang="ru" sz="400" b="0" i="0" u="none" strike="noStrike">
              <a:highlight>
                <a:srgbClr val="000000">
                  <a:alpha val="0"/>
                </a:srgbClr>
              </a:highlight>
              <a:latin typeface="Arial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504944" y="2481072"/>
            <a:ext cx="146304" cy="54864"/>
          </a:xfrm>
          <a:prstGeom prst="rect">
            <a:avLst/>
          </a:prstGeom>
          <a:solidFill>
            <a:srgbClr val="EEEEEE"/>
          </a:solidFill>
        </p:spPr>
        <p:txBody>
          <a:bodyPr wrap="none" lIns="0" tIns="0" rIns="0" bIns="0">
            <a:noAutofit/>
          </a:bodyPr>
          <a:lstStyle/>
          <a:p>
            <a:pPr indent="0" algn="ctr" rtl="0"/>
            <a:r>
              <a:rPr lang="ru" sz="400" b="0" i="0" u="none" strike="noStrike">
                <a:solidFill>
                  <a:srgbClr val="9C999A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SSID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501896" y="3794760"/>
            <a:ext cx="140208" cy="67056"/>
          </a:xfrm>
          <a:prstGeom prst="rect">
            <a:avLst/>
          </a:prstGeom>
          <a:solidFill>
            <a:srgbClr val="F94749"/>
          </a:solidFill>
        </p:spPr>
        <p:txBody>
          <a:bodyPr wrap="none" lIns="0" tIns="0" rIns="0" bIns="0">
            <a:noAutofit/>
          </a:bodyPr>
          <a:lstStyle/>
          <a:p>
            <a:pPr indent="0" rtl="0"/>
            <a:r>
              <a:rPr lang="ru" sz="400" b="0" i="0" u="none" strike="noStrike">
                <a:solidFill>
                  <a:srgbClr val="F3AAA7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Сохранить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7251192" y="2289048"/>
            <a:ext cx="704088" cy="73152"/>
          </a:xfrm>
          <a:prstGeom prst="rect">
            <a:avLst/>
          </a:prstGeom>
          <a:solidFill>
            <a:srgbClr val="F97C75"/>
          </a:solidFill>
        </p:spPr>
        <p:txBody>
          <a:bodyPr wrap="none" lIns="0" tIns="0" rIns="0" bIns="0">
            <a:noAutofit/>
          </a:bodyPr>
          <a:lstStyle/>
          <a:p>
            <a:pPr indent="0" algn="ctr" rtl="0"/>
            <a:r>
              <a:rPr lang="ru" sz="400" b="0" i="0" u="none" strike="noStrike">
                <a:solidFill>
                  <a:srgbClr val="EFD3C3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Параметры соответствия электросети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7059168" y="2429256"/>
            <a:ext cx="207264" cy="6096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 rtl="0"/>
            <a:r>
              <a:rPr lang="ru" sz="400" b="0" i="0" u="none" strike="noStrike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Страна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7059168" y="2980944"/>
            <a:ext cx="323088" cy="6096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 rtl="0"/>
            <a:r>
              <a:rPr lang="ru" sz="400" b="0" i="0" u="none" strike="noStrike">
                <a:solidFill>
                  <a:srgbClr val="6A696A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Время инвертора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791259" y="3081146"/>
            <a:ext cx="280416" cy="73151"/>
          </a:xfrm>
          <a:prstGeom prst="rect">
            <a:avLst/>
          </a:prstGeom>
          <a:solidFill>
            <a:srgbClr val="F84849"/>
          </a:solidFill>
        </p:spPr>
        <p:txBody>
          <a:bodyPr wrap="none" lIns="0" tIns="0" rIns="0" bIns="0">
            <a:noAutofit/>
          </a:bodyPr>
          <a:lstStyle/>
          <a:p>
            <a:pPr indent="0" algn="ctr" rtl="0"/>
            <a:r>
              <a:rPr lang="ru" sz="350" b="0" i="0" u="none" strike="noStrike" dirty="0">
                <a:solidFill>
                  <a:srgbClr val="F3AAA7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Автоопределение </a:t>
            </a:r>
          </a:p>
          <a:p>
            <a:pPr indent="0" algn="ctr" rtl="0"/>
            <a:r>
              <a:rPr lang="ru" sz="350" b="0" i="0" u="none" strike="noStrike" dirty="0">
                <a:solidFill>
                  <a:srgbClr val="F3AAA7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времени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7095744" y="2834640"/>
            <a:ext cx="451104" cy="57912"/>
          </a:xfrm>
          <a:prstGeom prst="rect">
            <a:avLst/>
          </a:prstGeom>
          <a:solidFill>
            <a:srgbClr val="F9F7FA"/>
          </a:solidFill>
        </p:spPr>
        <p:txBody>
          <a:bodyPr wrap="none" lIns="0" tIns="0" rIns="0" bIns="0">
            <a:noAutofit/>
          </a:bodyPr>
          <a:lstStyle/>
          <a:p>
            <a:pPr indent="0" algn="just" rtl="0"/>
            <a:r>
              <a:rPr lang="ru" sz="400" b="0" i="0" u="none" strike="noStrike">
                <a:solidFill>
                  <a:srgbClr val="9C999A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Австралия (AS 4777)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7062216" y="2712720"/>
            <a:ext cx="240792" cy="48768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 rtl="0"/>
            <a:r>
              <a:rPr lang="ru" sz="400" b="0" i="0" u="none" strike="noStrike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Код электросети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7092696" y="2557272"/>
            <a:ext cx="228600" cy="60960"/>
          </a:xfrm>
          <a:prstGeom prst="rect">
            <a:avLst/>
          </a:prstGeom>
          <a:solidFill>
            <a:srgbClr val="F9F7FA"/>
          </a:solidFill>
        </p:spPr>
        <p:txBody>
          <a:bodyPr wrap="none" lIns="0" tIns="0" rIns="0" bIns="0">
            <a:noAutofit/>
          </a:bodyPr>
          <a:lstStyle/>
          <a:p>
            <a:pPr indent="0" algn="just" rtl="0"/>
            <a:r>
              <a:rPr lang="ru" sz="400" b="0" i="0" u="none" strike="noStrike">
                <a:solidFill>
                  <a:srgbClr val="9C999A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Австралия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7531608" y="4620768"/>
            <a:ext cx="140208" cy="67056"/>
          </a:xfrm>
          <a:prstGeom prst="rect">
            <a:avLst/>
          </a:prstGeom>
          <a:solidFill>
            <a:srgbClr val="F8474C"/>
          </a:solidFill>
        </p:spPr>
        <p:txBody>
          <a:bodyPr wrap="none" lIns="0" tIns="0" rIns="0" bIns="0">
            <a:noAutofit/>
          </a:bodyPr>
          <a:lstStyle/>
          <a:p>
            <a:pPr indent="0" rtl="0"/>
            <a:r>
              <a:rPr lang="ru" sz="400" b="0" i="0" u="none" strike="noStrike">
                <a:solidFill>
                  <a:srgbClr val="EFD3C3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Далее</a:t>
            </a: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F6009138-34B4-49F7-849A-AE49B21411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2400" y="237744"/>
            <a:ext cx="1078992" cy="310896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2400" y="237744"/>
            <a:ext cx="1078992" cy="31089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12520"/>
            <a:ext cx="9144000" cy="403250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99872" y="609600"/>
            <a:ext cx="2212848" cy="310896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 rtl="0"/>
            <a:r>
              <a:rPr lang="ru" sz="2300" b="0" i="0" u="none" strike="noStrike">
                <a:solidFill>
                  <a:srgbClr val="C00000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Настройка мониторинга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63296" y="1231392"/>
            <a:ext cx="1950720" cy="22860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 rtl="0"/>
            <a:r>
              <a:rPr lang="ru" sz="1600" b="0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Выберите режим работы.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85744" y="1197864"/>
            <a:ext cx="2002536" cy="22860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 rtl="0"/>
            <a:r>
              <a:rPr lang="ru" sz="16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Выберите марку </a:t>
            </a:r>
          </a:p>
          <a:p>
            <a:pPr indent="0" rtl="0"/>
            <a:r>
              <a:rPr lang="ru" sz="16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аккумулятора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473952" y="1203960"/>
            <a:ext cx="2401824" cy="22860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 rtl="0"/>
            <a:r>
              <a:rPr lang="ru" sz="16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Выберите </a:t>
            </a:r>
          </a:p>
          <a:p>
            <a:pPr indent="0" rtl="0"/>
            <a:r>
              <a:rPr lang="ru" sz="16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измерительное устройство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313688" y="2255520"/>
            <a:ext cx="469392" cy="70104"/>
          </a:xfrm>
          <a:prstGeom prst="rect">
            <a:avLst/>
          </a:prstGeom>
          <a:solidFill>
            <a:srgbClr val="F87B75"/>
          </a:solidFill>
        </p:spPr>
        <p:txBody>
          <a:bodyPr wrap="none" lIns="0" tIns="0" rIns="0" bIns="0">
            <a:noAutofit/>
          </a:bodyPr>
          <a:lstStyle/>
          <a:p>
            <a:pPr indent="0" algn="ctr" rtl="0"/>
            <a:r>
              <a:rPr lang="ru" sz="400" b="0" i="0" u="none" strike="noStrike">
                <a:solidFill>
                  <a:srgbClr val="EFD3C3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Режимы работы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935736" y="2429256"/>
            <a:ext cx="1179576" cy="289560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indent="0" rtl="0">
              <a:lnSpc>
                <a:spcPct val="115000"/>
              </a:lnSpc>
            </a:pPr>
            <a:r>
              <a:rPr lang="ru" sz="400" b="0" i="0" u="none" strike="noStrike">
                <a:solidFill>
                  <a:srgbClr val="C88F94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Режим собственного потребления: </a:t>
            </a:r>
            <a:r>
              <a:rPr lang="ru" sz="400" b="0" i="0" u="none" strike="noStrike">
                <a:solidFill>
                  <a:srgbClr val="9C999A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вырабатываемая фотоэлектрической установкой энергия подается сначала на нагрузку, затем в аккумулятор, а оставшаяся энергия экспортируется в электросеть.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947928" y="3672840"/>
            <a:ext cx="1033272" cy="152400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indent="0" rtl="0">
              <a:lnSpc>
                <a:spcPct val="115000"/>
              </a:lnSpc>
            </a:pPr>
            <a:r>
              <a:rPr lang="ru" sz="400" b="0" i="0" u="none" strike="noStrike" dirty="0">
                <a:solidFill>
                  <a:srgbClr val="88484C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Режим полезного времени: </a:t>
            </a:r>
            <a:r>
              <a:rPr lang="ru" sz="400" b="0" i="0" u="none" strike="noStrike" dirty="0">
                <a:solidFill>
                  <a:srgbClr val="9C999A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настройка графика зарядки/разрядки аккумулятора вручную.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130808" y="4660392"/>
            <a:ext cx="280416" cy="79248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 algn="ctr" rtl="0"/>
            <a:r>
              <a:rPr lang="ru" sz="400" b="0" i="0" u="none" strike="noStrike">
                <a:solidFill>
                  <a:srgbClr val="9F6C6A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Назад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719072" y="4663440"/>
            <a:ext cx="164592" cy="67056"/>
          </a:xfrm>
          <a:prstGeom prst="rect">
            <a:avLst/>
          </a:prstGeom>
          <a:solidFill>
            <a:srgbClr val="F84748"/>
          </a:solidFill>
        </p:spPr>
        <p:txBody>
          <a:bodyPr wrap="none" lIns="0" tIns="0" rIns="0" bIns="0">
            <a:noAutofit/>
          </a:bodyPr>
          <a:lstStyle/>
          <a:p>
            <a:pPr indent="0" algn="ctr" rtl="0"/>
            <a:r>
              <a:rPr lang="ru" sz="400" b="0" i="0" u="none" strike="noStrike" dirty="0">
                <a:solidFill>
                  <a:srgbClr val="EFD3C3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Далее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941832" y="4785360"/>
            <a:ext cx="1188720" cy="118872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indent="0" rtl="0">
              <a:lnSpc>
                <a:spcPct val="115000"/>
              </a:lnSpc>
            </a:pPr>
            <a:r>
              <a:rPr lang="ru" sz="400" b="0" i="0" u="none" strike="noStrike">
                <a:solidFill>
                  <a:srgbClr val="9F6C6A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Резервный режим: </a:t>
            </a:r>
            <a:r>
              <a:rPr lang="ru" sz="400" b="0" i="0" u="none" strike="noStrike">
                <a:solidFill>
                  <a:srgbClr val="9C999A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выполняется полная зарядка аккумулятора без его разрядки.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005072" y="4669536"/>
            <a:ext cx="256032" cy="70104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 rtl="0"/>
            <a:r>
              <a:rPr lang="ru" sz="400" b="0" i="0" u="none" strike="noStrike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Свинцово-кислотный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989832" y="2462784"/>
            <a:ext cx="335280" cy="57912"/>
          </a:xfrm>
          <a:prstGeom prst="rect">
            <a:avLst/>
          </a:prstGeom>
          <a:solidFill>
            <a:srgbClr val="B5B3B6"/>
          </a:solidFill>
        </p:spPr>
        <p:txBody>
          <a:bodyPr wrap="none" lIns="0" tIns="0" rIns="0" bIns="0">
            <a:noAutofit/>
          </a:bodyPr>
          <a:lstStyle/>
          <a:p>
            <a:pPr indent="0" rtl="0"/>
            <a:r>
              <a:rPr lang="ru" sz="400" b="0" i="0" u="none" strike="noStrike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Марка аккумулятора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340352" y="2267712"/>
            <a:ext cx="402336" cy="70104"/>
          </a:xfrm>
          <a:prstGeom prst="rect">
            <a:avLst/>
          </a:prstGeom>
          <a:solidFill>
            <a:srgbClr val="B15755"/>
          </a:solidFill>
        </p:spPr>
        <p:txBody>
          <a:bodyPr wrap="none" lIns="0" tIns="0" rIns="0" bIns="0">
            <a:noAutofit/>
          </a:bodyPr>
          <a:lstStyle/>
          <a:p>
            <a:pPr indent="0" algn="ctr" rtl="0"/>
            <a:r>
              <a:rPr lang="ru" sz="400" b="0" i="0" u="none" strike="noStrike">
                <a:solidFill>
                  <a:srgbClr val="C88F94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Марка аккумулятора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7190232" y="2255520"/>
            <a:ext cx="515112" cy="64008"/>
          </a:xfrm>
          <a:prstGeom prst="rect">
            <a:avLst/>
          </a:prstGeom>
          <a:solidFill>
            <a:srgbClr val="AA5955"/>
          </a:solidFill>
        </p:spPr>
        <p:txBody>
          <a:bodyPr wrap="none" lIns="0" tIns="0" rIns="0" bIns="0">
            <a:noAutofit/>
          </a:bodyPr>
          <a:lstStyle/>
          <a:p>
            <a:pPr indent="0" algn="ctr" rtl="0"/>
            <a:r>
              <a:rPr lang="ru" sz="400" b="0" i="0" u="none" strike="noStrike">
                <a:solidFill>
                  <a:srgbClr val="C88F94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Измерительное устройство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6952488" y="2490216"/>
            <a:ext cx="176784" cy="64008"/>
          </a:xfrm>
          <a:prstGeom prst="rect">
            <a:avLst/>
          </a:prstGeom>
          <a:solidFill>
            <a:srgbClr val="AFADB0"/>
          </a:solidFill>
        </p:spPr>
        <p:txBody>
          <a:bodyPr wrap="none" lIns="0" tIns="0" rIns="0" bIns="0">
            <a:noAutofit/>
          </a:bodyPr>
          <a:lstStyle/>
          <a:p>
            <a:pPr indent="0" algn="just" rtl="0"/>
            <a:r>
              <a:rPr lang="ru" sz="400" b="0" i="0" u="none" strike="noStrike">
                <a:solidFill>
                  <a:srgbClr val="2E3033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Счетчики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6909816" y="2749296"/>
            <a:ext cx="454152" cy="64008"/>
          </a:xfrm>
          <a:prstGeom prst="rect">
            <a:avLst/>
          </a:prstGeom>
          <a:solidFill>
            <a:srgbClr val="B5B3B6"/>
          </a:solidFill>
        </p:spPr>
        <p:txBody>
          <a:bodyPr wrap="none" lIns="0" tIns="0" rIns="0" bIns="0">
            <a:noAutofit/>
          </a:bodyPr>
          <a:lstStyle/>
          <a:p>
            <a:pPr indent="0" algn="just" rtl="0"/>
            <a:r>
              <a:rPr lang="ru" sz="400" b="0" i="0" u="none" strike="noStrike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Схема системы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6925056" y="4660392"/>
            <a:ext cx="167640" cy="57912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 algn="just" rtl="0"/>
            <a:r>
              <a:rPr lang="ru" sz="400" b="0" i="0" u="none" strike="noStrike">
                <a:solidFill>
                  <a:srgbClr val="6A696A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Счетчики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6928104" y="4459224"/>
            <a:ext cx="134112" cy="54864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 algn="just" rtl="0"/>
            <a:r>
              <a:rPr lang="ru" sz="400" b="0" i="0" u="none" strike="noStrike">
                <a:solidFill>
                  <a:srgbClr val="6A696A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Нет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8438"/>
            <a:ext cx="9144000" cy="490535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62987" y="613458"/>
            <a:ext cx="2250118" cy="842637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indent="0" rtl="0">
              <a:spcAft>
                <a:spcPts val="1540"/>
              </a:spcAft>
            </a:pPr>
            <a:r>
              <a:rPr lang="ru" sz="2300" b="0" i="0" u="none" strike="noStrike">
                <a:solidFill>
                  <a:srgbClr val="C00000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Настройка мониторинга</a:t>
            </a:r>
          </a:p>
          <a:p>
            <a:pPr indent="0" rtl="0"/>
            <a:r>
              <a:rPr lang="ru" sz="1600" b="0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Завершите настройку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301204" y="2463092"/>
            <a:ext cx="370933" cy="189825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indent="0" rtl="0"/>
            <a:r>
              <a:rPr lang="ru" sz="400" b="0" i="0" u="none" strike="noStrike" dirty="0">
                <a:solidFill>
                  <a:srgbClr val="C1BEC0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Дублирование экрана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048929" y="1148208"/>
            <a:ext cx="469932" cy="108802"/>
          </a:xfrm>
          <a:prstGeom prst="rect">
            <a:avLst/>
          </a:prstGeom>
          <a:solidFill>
            <a:srgbClr val="010101"/>
          </a:solidFill>
        </p:spPr>
        <p:txBody>
          <a:bodyPr wrap="none" lIns="0" tIns="0" rIns="0" bIns="0">
            <a:noAutofit/>
          </a:bodyPr>
          <a:lstStyle/>
          <a:p>
            <a:pPr indent="0" rtl="0"/>
            <a:r>
              <a:rPr lang="ru" sz="400" b="0" i="0" u="none" strike="noStrike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Не воспроизводится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333403" y="2277897"/>
            <a:ext cx="419004" cy="71763"/>
          </a:xfrm>
          <a:prstGeom prst="rect">
            <a:avLst/>
          </a:prstGeom>
          <a:solidFill>
            <a:srgbClr val="F87A73"/>
          </a:solidFill>
        </p:spPr>
        <p:txBody>
          <a:bodyPr wrap="none" lIns="0" tIns="0" rIns="0" bIns="0">
            <a:noAutofit/>
          </a:bodyPr>
          <a:lstStyle/>
          <a:p>
            <a:pPr indent="0" algn="ctr" rtl="0"/>
            <a:r>
              <a:rPr lang="ru" sz="400" b="0" i="0" u="none" strike="noStrike">
                <a:solidFill>
                  <a:srgbClr val="EFD3C3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Локальное подключение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050981" y="2421423"/>
            <a:ext cx="879676" cy="71763"/>
          </a:xfrm>
          <a:prstGeom prst="rect">
            <a:avLst/>
          </a:prstGeom>
          <a:solidFill>
            <a:srgbClr val="FEF2E4"/>
          </a:solidFill>
        </p:spPr>
        <p:txBody>
          <a:bodyPr wrap="none" lIns="0" tIns="0" rIns="0" bIns="0">
            <a:noAutofit/>
          </a:bodyPr>
          <a:lstStyle/>
          <a:p>
            <a:pPr indent="0" rtl="0"/>
            <a:r>
              <a:rPr lang="ru" sz="400" b="0" i="0" u="none" strike="noStrike">
                <a:solidFill>
                  <a:srgbClr val="9F6C6A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Подключение по Bluetooth: BIueLink:00026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085705" y="2770979"/>
            <a:ext cx="261588" cy="57873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 rtl="0"/>
            <a:r>
              <a:rPr lang="ru" sz="400" b="0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информация об устройстве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083390" y="2963118"/>
            <a:ext cx="310201" cy="55559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 rtl="0"/>
            <a:r>
              <a:rPr lang="ru" sz="400" b="0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Техническое обслуживание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085705" y="3152943"/>
            <a:ext cx="571789" cy="67133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 rtl="0"/>
            <a:r>
              <a:rPr lang="ru" sz="400" b="0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Параметры соответствия электросети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083390" y="3342768"/>
            <a:ext cx="192140" cy="69448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 rtl="0"/>
            <a:r>
              <a:rPr lang="ru" sz="400" b="0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Аккумулятор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085705" y="3537223"/>
            <a:ext cx="358815" cy="69448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 rtl="0"/>
            <a:r>
              <a:rPr lang="ru" sz="400" b="0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Данные о защите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078760" y="3727048"/>
            <a:ext cx="425948" cy="69448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 algn="just" rtl="0"/>
            <a:r>
              <a:rPr lang="ru" sz="400" b="0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Регулировка уровня мощности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083390" y="3923817"/>
            <a:ext cx="307886" cy="60189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 rtl="0"/>
            <a:r>
              <a:rPr lang="ru" sz="400" b="0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Настройки режимов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078760" y="4118272"/>
            <a:ext cx="372705" cy="57873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 rtl="0"/>
            <a:r>
              <a:rPr lang="ru" sz="400" b="0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Связь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085705" y="4301152"/>
            <a:ext cx="555585" cy="76393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 rtl="0"/>
            <a:r>
              <a:rPr lang="ru" sz="400" b="0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Настройка ограничения экспорта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078760" y="4497922"/>
            <a:ext cx="423633" cy="64818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 algn="just" rtl="0"/>
            <a:r>
              <a:rPr lang="ru" sz="400" b="0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Измерительное устройство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4112"/>
            <a:ext cx="9144000" cy="5010912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344"/>
            <a:ext cx="9144000" cy="505968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9456"/>
            <a:ext cx="9144000" cy="492556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82168" y="1254252"/>
            <a:ext cx="3468624" cy="1179576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indent="0" rtl="0"/>
            <a:r>
              <a:rPr lang="ru" sz="15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Портал eSolar — это разработанная SAJ платформа для </a:t>
            </a:r>
            <a:r>
              <a:rPr lang="ru" sz="1800" b="0" i="0" u="none" strike="noStrike" dirty="0">
                <a:solidFill>
                  <a:srgbClr val="990000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мониторинга данных</a:t>
            </a:r>
            <a:r>
              <a:rPr lang="ru" sz="15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, </a:t>
            </a:r>
            <a:r>
              <a:rPr lang="ru" sz="1800" b="0" i="0" u="none" strike="noStrike" dirty="0">
                <a:solidFill>
                  <a:srgbClr val="990000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дистанционного технического обслуживания </a:t>
            </a:r>
            <a:r>
              <a:rPr lang="ru" sz="15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и </a:t>
            </a:r>
            <a:r>
              <a:rPr lang="ru" sz="1800" b="0" i="0" u="none" strike="noStrike" dirty="0">
                <a:solidFill>
                  <a:srgbClr val="990000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управления потреблением энергии</a:t>
            </a:r>
            <a:r>
              <a:rPr lang="ru" sz="15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64464" y="3090672"/>
            <a:ext cx="969264" cy="179832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 rtl="0"/>
            <a:r>
              <a:rPr lang="ru" sz="1300" b="1" i="0" u="none" strike="noStrike" dirty="0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ОСОБЕННОСТИ: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185672" y="3691128"/>
            <a:ext cx="2029968" cy="347472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indent="0" rtl="0">
              <a:lnSpc>
                <a:spcPct val="125000"/>
              </a:lnSpc>
            </a:pPr>
            <a:r>
              <a:rPr lang="ru" sz="10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Мониторинг в режиме реального времени всегда и везде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123944" y="3803904"/>
            <a:ext cx="886968" cy="140208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 rtl="0"/>
            <a:r>
              <a:rPr lang="ru" sz="10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Доступ с мобильного телефона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681216" y="3672840"/>
            <a:ext cx="1944624" cy="347472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indent="0" rtl="0"/>
            <a:r>
              <a:rPr lang="ru" sz="10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Аварийная сигнализация и контроль дальнейших действий после срабатывания сигнала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194816" y="4334256"/>
            <a:ext cx="1773936" cy="347472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indent="0" rtl="0">
              <a:lnSpc>
                <a:spcPct val="125000"/>
              </a:lnSpc>
            </a:pPr>
            <a:r>
              <a:rPr lang="ru" sz="10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Дистанционные конфигурация и обновление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123944" y="4308348"/>
            <a:ext cx="1289304" cy="164592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 rtl="0"/>
            <a:r>
              <a:rPr lang="ru" sz="10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Пуш-уведомления по </a:t>
            </a:r>
          </a:p>
          <a:p>
            <a:pPr indent="0" rtl="0"/>
            <a:r>
              <a:rPr lang="ru" sz="10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электронной почте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678168" y="4376928"/>
            <a:ext cx="1773936" cy="164592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 algn="r" rtl="0"/>
            <a:r>
              <a:rPr lang="ru" sz="1000" b="0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Большой экран для просмотра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82168" y="539496"/>
            <a:ext cx="2191512" cy="362712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 rtl="0"/>
            <a:r>
              <a:rPr lang="ru" sz="2600" b="1" i="0" u="none" strike="noStrike">
                <a:solidFill>
                  <a:srgbClr val="990000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Портал </a:t>
            </a:r>
            <a:r>
              <a:rPr lang="ru" sz="2600" b="1" i="0" u="none" strike="noStrike">
                <a:solidFill>
                  <a:srgbClr val="C00000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eSolar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2400" y="237744"/>
            <a:ext cx="1078992" cy="31089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784" y="341376"/>
            <a:ext cx="3060192" cy="452628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047488"/>
            <a:ext cx="9144000" cy="9753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114800" y="1350169"/>
            <a:ext cx="4587240" cy="3051143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indent="0" rtl="0">
              <a:spcAft>
                <a:spcPts val="1260"/>
              </a:spcAft>
            </a:pPr>
            <a:r>
              <a:rPr lang="ru" sz="16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1) Переменный ток. Данный модуль устанавливается со стороны переменного тока.</a:t>
            </a:r>
          </a:p>
          <a:p>
            <a:pPr indent="0" rtl="0">
              <a:spcAft>
                <a:spcPts val="1260"/>
              </a:spcAft>
            </a:pPr>
            <a:r>
              <a:rPr lang="ru" sz="16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2) Хранение. Имеет встроенный литий-ионный аккумулятор.</a:t>
            </a:r>
          </a:p>
          <a:p>
            <a:pPr indent="0" rtl="0">
              <a:spcAft>
                <a:spcPts val="1260"/>
              </a:spcAft>
            </a:pPr>
            <a:r>
              <a:rPr lang="ru" sz="16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3) Технология первого поколения.</a:t>
            </a:r>
          </a:p>
          <a:p>
            <a:pPr indent="0" rtl="0">
              <a:spcAft>
                <a:spcPts val="1260"/>
              </a:spcAft>
            </a:pPr>
            <a:r>
              <a:rPr lang="ru" sz="16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4) Максимальная мощность составляет 3 кВт.</a:t>
            </a:r>
          </a:p>
          <a:p>
            <a:pPr indent="0" rtl="0">
              <a:spcAft>
                <a:spcPts val="1260"/>
              </a:spcAft>
            </a:pPr>
            <a:r>
              <a:rPr lang="ru" sz="16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5) Одна фаза.</a:t>
            </a:r>
          </a:p>
          <a:p>
            <a:pPr indent="0" rtl="0"/>
            <a:r>
              <a:rPr lang="ru" sz="16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6) Емкость встроенного аккумулятора составляет 5,1 кВт*ч.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5448"/>
            <a:ext cx="9144000" cy="498957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74192" y="841248"/>
            <a:ext cx="1914144" cy="225552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 rtl="0"/>
            <a:r>
              <a:rPr lang="ru" sz="1400" b="1" i="0" u="none" strike="noStrike" dirty="0">
                <a:solidFill>
                  <a:srgbClr val="C00000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Портал eSolar (сайт)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602736" y="864108"/>
            <a:ext cx="1783080" cy="225552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 rtl="0"/>
            <a:r>
              <a:rPr lang="ru" sz="1400" b="1" i="0" u="none" strike="noStrike" dirty="0">
                <a:solidFill>
                  <a:srgbClr val="C00000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eSolar O&amp;M (приложение)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348984" y="842772"/>
            <a:ext cx="1578864" cy="225552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 rtl="0"/>
            <a:r>
              <a:rPr lang="ru" sz="1400" b="1" i="0" u="none" strike="noStrike" dirty="0">
                <a:solidFill>
                  <a:srgbClr val="C00000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eSolar Air (приложение)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688592" y="1734312"/>
            <a:ext cx="304800" cy="82296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 algn="ctr" rtl="0"/>
            <a:r>
              <a:rPr lang="ru" sz="500" b="1" i="0" u="none" strike="noStrike">
                <a:solidFill>
                  <a:srgbClr val="2E3033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2032 Вт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270504" y="1859280"/>
            <a:ext cx="240792" cy="88392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 algn="ctr" rtl="0"/>
            <a:r>
              <a:rPr lang="ru" sz="400" b="0" i="0" u="none" strike="noStrike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Пост./пер. ток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035296" y="1740408"/>
            <a:ext cx="292608" cy="88392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 algn="ctr" rtl="0"/>
            <a:r>
              <a:rPr lang="ru" sz="500" b="1" i="0" u="none" strike="noStrike">
                <a:solidFill>
                  <a:srgbClr val="2E3033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1532 Вт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361688" y="2039112"/>
            <a:ext cx="246888" cy="88392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 algn="ctr" rtl="0"/>
            <a:r>
              <a:rPr lang="ru" sz="500" b="1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500 Вт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682496" y="2429256"/>
            <a:ext cx="161544" cy="94488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 algn="ctr" rtl="0"/>
            <a:r>
              <a:rPr lang="ru" sz="500" b="1" i="0" u="none" strike="noStrike">
                <a:solidFill>
                  <a:srgbClr val="2E3033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0 Вт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530096" y="2593848"/>
            <a:ext cx="524256" cy="118872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 algn="ctr" rtl="0"/>
            <a:r>
              <a:rPr lang="ru" sz="800" b="0" i="0" u="none" strike="noStrike">
                <a:solidFill>
                  <a:srgbClr val="1DB830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Заряд батареи: 99%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91312" y="2002536"/>
            <a:ext cx="252984" cy="88392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 algn="ctr" rtl="0"/>
            <a:r>
              <a:rPr lang="ru" sz="500" b="1" i="0" u="none" strike="noStrike">
                <a:solidFill>
                  <a:srgbClr val="2E3033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3 кВт пик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21792" y="2810256"/>
            <a:ext cx="265176" cy="73152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 algn="ctr" rtl="0"/>
            <a:r>
              <a:rPr lang="ru" sz="500" b="1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100 А*ч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7056120" y="1716024"/>
            <a:ext cx="179832" cy="79248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 algn="ctr" rtl="0"/>
            <a:r>
              <a:rPr lang="ru" sz="400" b="0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3 кВт пик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7022592" y="1831848"/>
            <a:ext cx="240792" cy="73152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 algn="ctr" rtl="0"/>
            <a:r>
              <a:rPr lang="ru" sz="400" b="0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2026 Вт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7077456" y="2593848"/>
            <a:ext cx="118872" cy="70104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 algn="ctr" rtl="0"/>
            <a:r>
              <a:rPr lang="ru" sz="400" b="0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0 Вт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8116824" y="2718816"/>
            <a:ext cx="201168" cy="70104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 algn="ctr" rtl="0"/>
            <a:r>
              <a:rPr lang="ru" sz="400" b="0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494 Вт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568184" y="3200400"/>
            <a:ext cx="222504" cy="67056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 algn="ctr" rtl="0"/>
            <a:r>
              <a:rPr lang="ru" sz="400" b="1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1532 Вт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6973824" y="2712720"/>
            <a:ext cx="307848" cy="70104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 algn="ctr" rtl="0"/>
            <a:r>
              <a:rPr lang="ru" sz="400" b="0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Заряд батареи: 99%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7034784" y="2831592"/>
            <a:ext cx="225552" cy="64008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 algn="ctr" rtl="0"/>
            <a:r>
              <a:rPr lang="ru" sz="400" b="1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100 А*ч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432816" y="3349752"/>
            <a:ext cx="463296" cy="70104"/>
          </a:xfrm>
          <a:prstGeom prst="rect">
            <a:avLst/>
          </a:prstGeom>
          <a:solidFill>
            <a:srgbClr val="4BC7FA"/>
          </a:solidFill>
        </p:spPr>
        <p:txBody>
          <a:bodyPr wrap="none" lIns="0" tIns="0" rIns="0" bIns="0">
            <a:noAutofit/>
          </a:bodyPr>
          <a:lstStyle/>
          <a:p>
            <a:pPr indent="0" algn="ctr" rtl="0"/>
            <a:r>
              <a:rPr lang="ru" sz="400" b="0" i="0" u="none" strike="noStrike" dirty="0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Выработка энергии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557784" y="3624072"/>
            <a:ext cx="420624" cy="7620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 algn="ctr" rtl="0"/>
            <a:r>
              <a:rPr lang="ru" sz="400" b="0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Выбрать категории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1783080" y="3352800"/>
            <a:ext cx="103632" cy="67056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 algn="ctr" rtl="0"/>
            <a:r>
              <a:rPr lang="ru" sz="400" b="0" i="0" u="none" strike="noStrike">
                <a:solidFill>
                  <a:srgbClr val="C88F94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День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1959864" y="3355848"/>
            <a:ext cx="170688" cy="54864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 algn="ctr" rtl="0"/>
            <a:r>
              <a:rPr lang="ru" sz="40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Месяц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2188464" y="3352800"/>
            <a:ext cx="128016" cy="57912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 algn="ctr" rtl="0"/>
            <a:r>
              <a:rPr lang="ru" sz="400" b="0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Год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2380488" y="3355848"/>
            <a:ext cx="137160" cy="54864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 algn="ctr" rtl="0"/>
            <a:r>
              <a:rPr lang="ru" sz="40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Итого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3361944" y="3654552"/>
            <a:ext cx="240792" cy="54864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 algn="ctr" rtl="0"/>
            <a:r>
              <a:rPr lang="ru" sz="4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Фотоэлектрическая </a:t>
            </a:r>
          </a:p>
          <a:p>
            <a:pPr indent="0" algn="ctr" rtl="0"/>
            <a:r>
              <a:rPr lang="ru" sz="4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энергия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3758184" y="3657600"/>
            <a:ext cx="289560" cy="4572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 algn="ctr" rtl="0"/>
            <a:r>
              <a:rPr lang="ru" sz="4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Мощность </a:t>
            </a:r>
          </a:p>
          <a:p>
            <a:pPr indent="0" algn="ctr" rtl="0"/>
            <a:r>
              <a:rPr lang="ru" sz="4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нагрузки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4114800" y="3648456"/>
            <a:ext cx="435864" cy="67056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 algn="ctr" rtl="0"/>
            <a:r>
              <a:rPr lang="ru" sz="4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Собственное </a:t>
            </a:r>
          </a:p>
          <a:p>
            <a:pPr indent="0" algn="ctr" rtl="0"/>
            <a:r>
              <a:rPr lang="ru" sz="4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потребление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4590288" y="3654552"/>
            <a:ext cx="329184" cy="57912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 algn="ctr" rtl="0"/>
            <a:r>
              <a:rPr lang="ru" sz="4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Экспорт </a:t>
            </a:r>
          </a:p>
          <a:p>
            <a:pPr indent="0" algn="ctr" rtl="0"/>
            <a:r>
              <a:rPr lang="ru" sz="4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элетроэнергии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5007864" y="3648456"/>
            <a:ext cx="326136" cy="67056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 algn="ctr" rtl="0"/>
            <a:r>
              <a:rPr lang="ru" sz="4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Импорт </a:t>
            </a:r>
          </a:p>
          <a:p>
            <a:pPr indent="0" algn="ctr" rtl="0"/>
            <a:r>
              <a:rPr lang="ru" sz="4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электроэнергии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5419344" y="3654552"/>
            <a:ext cx="353568" cy="6096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 algn="ctr" rtl="0"/>
            <a:r>
              <a:rPr lang="ru" sz="4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Зарядка </a:t>
            </a:r>
          </a:p>
          <a:p>
            <a:pPr indent="0" algn="ctr" rtl="0"/>
            <a:r>
              <a:rPr lang="ru" sz="4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аккумулятора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5955792" y="3645408"/>
            <a:ext cx="131064" cy="64008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 algn="ctr" rtl="0"/>
            <a:r>
              <a:rPr lang="ru" sz="4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Уровень заряда </a:t>
            </a:r>
          </a:p>
          <a:p>
            <a:pPr indent="0" algn="ctr" rtl="0"/>
            <a:r>
              <a:rPr lang="ru" sz="4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батареи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6135624" y="4306824"/>
            <a:ext cx="213360" cy="54864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 algn="just" rtl="0"/>
            <a:r>
              <a:rPr lang="ru" sz="400" b="0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чч:мм:сс</a:t>
            </a:r>
            <a:endParaRPr lang="en-US" sz="400">
              <a:latin typeface="Arial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478536" y="3806952"/>
            <a:ext cx="240792" cy="6096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 algn="ctr" rtl="0"/>
            <a:r>
              <a:rPr lang="ru" sz="400" b="0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Мощность [Вт]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6879336" y="3517392"/>
            <a:ext cx="530352" cy="94488"/>
          </a:xfrm>
          <a:prstGeom prst="rect">
            <a:avLst/>
          </a:prstGeom>
          <a:solidFill>
            <a:srgbClr val="EEE2E2"/>
          </a:solidFill>
        </p:spPr>
        <p:txBody>
          <a:bodyPr wrap="none" lIns="0" tIns="0" rIns="0" bIns="0">
            <a:noAutofit/>
          </a:bodyPr>
          <a:lstStyle/>
          <a:p>
            <a:pPr indent="0" rtl="0"/>
            <a:r>
              <a:rPr lang="ru" sz="400" b="0" i="0" u="none" strike="noStrike">
                <a:solidFill>
                  <a:srgbClr val="C88F94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Инвертор, подключенный к сети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6882384" y="4081272"/>
            <a:ext cx="256032" cy="85344"/>
          </a:xfrm>
          <a:prstGeom prst="rect">
            <a:avLst/>
          </a:prstGeom>
          <a:solidFill>
            <a:srgbClr val="EEE2E2"/>
          </a:solidFill>
        </p:spPr>
        <p:txBody>
          <a:bodyPr wrap="none" lIns="0" tIns="0" rIns="0" bIns="0">
            <a:noAutofit/>
          </a:bodyPr>
          <a:lstStyle/>
          <a:p>
            <a:pPr indent="0" rtl="0"/>
            <a:r>
              <a:rPr lang="ru" sz="500" b="0" i="0" u="none" strike="noStrike">
                <a:solidFill>
                  <a:srgbClr val="ED7568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Аккумулятор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7202424" y="3666744"/>
            <a:ext cx="234696" cy="70104"/>
          </a:xfrm>
          <a:prstGeom prst="rect">
            <a:avLst/>
          </a:prstGeom>
          <a:solidFill>
            <a:srgbClr val="FFF9F9"/>
          </a:solidFill>
        </p:spPr>
        <p:txBody>
          <a:bodyPr wrap="none" lIns="0" tIns="0" rIns="0" bIns="0">
            <a:noAutofit/>
          </a:bodyPr>
          <a:lstStyle/>
          <a:p>
            <a:pPr indent="0" rtl="0"/>
            <a:r>
              <a:rPr lang="ru" sz="400" b="0" i="0" u="none" strike="noStrike">
                <a:solidFill>
                  <a:srgbClr val="9C999A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242,90 В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7208520" y="3944112"/>
            <a:ext cx="240792" cy="70104"/>
          </a:xfrm>
          <a:prstGeom prst="rect">
            <a:avLst/>
          </a:prstGeom>
          <a:solidFill>
            <a:srgbClr val="FFF9F9"/>
          </a:solidFill>
        </p:spPr>
        <p:txBody>
          <a:bodyPr wrap="none" lIns="0" tIns="0" rIns="0" bIns="0">
            <a:noAutofit/>
          </a:bodyPr>
          <a:lstStyle/>
          <a:p>
            <a:pPr indent="0" rtl="0"/>
            <a:r>
              <a:rPr lang="ru" sz="400" b="0" i="0" u="none" strike="noStrike">
                <a:solidFill>
                  <a:srgbClr val="9C999A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242,30 В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7202424" y="3806952"/>
            <a:ext cx="246888" cy="6096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 rtl="0"/>
            <a:r>
              <a:rPr lang="ru" sz="400" b="0" i="0" u="none" strike="noStrike">
                <a:solidFill>
                  <a:srgbClr val="9C999A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241,30 В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7882128" y="3666744"/>
            <a:ext cx="310896" cy="57912"/>
          </a:xfrm>
          <a:prstGeom prst="rect">
            <a:avLst/>
          </a:prstGeom>
          <a:solidFill>
            <a:srgbClr val="FFF9F9"/>
          </a:solidFill>
        </p:spPr>
        <p:txBody>
          <a:bodyPr wrap="none" lIns="0" tIns="0" rIns="0" bIns="0">
            <a:noAutofit/>
          </a:bodyPr>
          <a:lstStyle/>
          <a:p>
            <a:pPr indent="0" algn="ctr" rtl="0"/>
            <a:r>
              <a:rPr lang="ru" sz="400" b="0" i="0" u="none" strike="noStrike">
                <a:solidFill>
                  <a:srgbClr val="9C999A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2026,00 Вт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7936992" y="3941064"/>
            <a:ext cx="198120" cy="73152"/>
          </a:xfrm>
          <a:prstGeom prst="rect">
            <a:avLst/>
          </a:prstGeom>
          <a:solidFill>
            <a:srgbClr val="FFF9F9"/>
          </a:solidFill>
        </p:spPr>
        <p:txBody>
          <a:bodyPr wrap="none" lIns="0" tIns="0" rIns="0" bIns="0">
            <a:noAutofit/>
          </a:bodyPr>
          <a:lstStyle/>
          <a:p>
            <a:pPr indent="0" algn="ctr" rtl="0"/>
            <a:r>
              <a:rPr lang="ru" sz="400" b="0" i="0" u="none" strike="noStrike">
                <a:solidFill>
                  <a:srgbClr val="9C999A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0,00 Вт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7936992" y="3806952"/>
            <a:ext cx="182880" cy="6096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 algn="ctr" rtl="0"/>
            <a:r>
              <a:rPr lang="ru" sz="400" b="0" i="0" u="none" strike="noStrike">
                <a:solidFill>
                  <a:srgbClr val="9C999A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0,00 Вт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6848856" y="4224528"/>
            <a:ext cx="246888" cy="76200"/>
          </a:xfrm>
          <a:prstGeom prst="rect">
            <a:avLst/>
          </a:prstGeom>
          <a:solidFill>
            <a:srgbClr val="FFF9F9"/>
          </a:solidFill>
        </p:spPr>
        <p:txBody>
          <a:bodyPr wrap="none" lIns="0" tIns="0" rIns="0" bIns="0">
            <a:noAutofit/>
          </a:bodyPr>
          <a:lstStyle/>
          <a:p>
            <a:pPr indent="0" algn="ctr" rtl="0"/>
            <a:r>
              <a:rPr lang="ru" sz="400" b="0" i="0" u="none" strike="noStrike">
                <a:solidFill>
                  <a:srgbClr val="C1BEC0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Аккумулятор 1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7882128" y="4233672"/>
            <a:ext cx="289560" cy="67056"/>
          </a:xfrm>
          <a:prstGeom prst="rect">
            <a:avLst/>
          </a:prstGeom>
          <a:solidFill>
            <a:srgbClr val="FFF9F9"/>
          </a:solidFill>
        </p:spPr>
        <p:txBody>
          <a:bodyPr wrap="none" lIns="0" tIns="0" rIns="0" bIns="0">
            <a:noAutofit/>
          </a:bodyPr>
          <a:lstStyle/>
          <a:p>
            <a:pPr indent="0" algn="ctr" rtl="0"/>
            <a:r>
              <a:rPr lang="ru" sz="400" b="0" i="0" u="none" strike="noStrike">
                <a:solidFill>
                  <a:srgbClr val="9C999A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128,0 раз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7229856" y="4233672"/>
            <a:ext cx="192024" cy="64008"/>
          </a:xfrm>
          <a:prstGeom prst="rect">
            <a:avLst/>
          </a:prstGeom>
          <a:solidFill>
            <a:srgbClr val="FFF9F9"/>
          </a:solidFill>
        </p:spPr>
        <p:txBody>
          <a:bodyPr wrap="none" lIns="0" tIns="0" rIns="0" bIns="0">
            <a:noAutofit/>
          </a:bodyPr>
          <a:lstStyle/>
          <a:p>
            <a:pPr indent="0" rtl="0"/>
            <a:r>
              <a:rPr lang="ru" sz="400" b="0" i="0" u="none" strike="noStrike">
                <a:solidFill>
                  <a:srgbClr val="9C999A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53,2 В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6858000" y="4486656"/>
            <a:ext cx="216408" cy="118872"/>
          </a:xfrm>
          <a:prstGeom prst="rect">
            <a:avLst/>
          </a:prstGeom>
          <a:solidFill>
            <a:srgbClr val="FFF9F9"/>
          </a:solidFill>
        </p:spPr>
        <p:txBody>
          <a:bodyPr lIns="0" tIns="0" rIns="0" bIns="0">
            <a:noAutofit/>
          </a:bodyPr>
          <a:lstStyle/>
          <a:p>
            <a:pPr indent="0" algn="ctr" rtl="0">
              <a:lnSpc>
                <a:spcPct val="110000"/>
              </a:lnSpc>
            </a:pPr>
            <a:r>
              <a:rPr lang="ru" sz="400" b="0" i="0" u="none" strike="noStrike" dirty="0">
                <a:solidFill>
                  <a:srgbClr val="C1BEC0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Остаток энергии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6800088" y="4352544"/>
            <a:ext cx="332232" cy="70104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 algn="ctr" rtl="0"/>
            <a:r>
              <a:rPr lang="ru" sz="400" b="0" i="0" u="none" strike="noStrike" dirty="0">
                <a:solidFill>
                  <a:srgbClr val="C1BEC0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Общая </a:t>
            </a:r>
          </a:p>
          <a:p>
            <a:pPr indent="0" algn="ctr" rtl="0"/>
            <a:r>
              <a:rPr lang="ru" sz="400" b="0" i="0" u="none" strike="noStrike" dirty="0">
                <a:solidFill>
                  <a:srgbClr val="C1BEC0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мощность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7239000" y="4373880"/>
            <a:ext cx="161544" cy="57912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 rtl="0"/>
            <a:r>
              <a:rPr lang="ru" sz="400" b="0" i="0" u="none" strike="noStrike">
                <a:solidFill>
                  <a:srgbClr val="9C999A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0,0 Вт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6800088" y="4648200"/>
            <a:ext cx="332232" cy="7620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 algn="ctr" rtl="0"/>
            <a:r>
              <a:rPr lang="ru" sz="400" b="0" i="0" u="none" strike="noStrike">
                <a:solidFill>
                  <a:srgbClr val="C1BEC0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Общий заряд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7162800" y="4651248"/>
            <a:ext cx="326136" cy="64008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 algn="ctr" rtl="0"/>
            <a:r>
              <a:rPr lang="ru" sz="400" b="0" i="0" u="none" strike="noStrike">
                <a:solidFill>
                  <a:srgbClr val="9C999A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913,03 кВт*ч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8160"/>
            <a:ext cx="9144000" cy="391668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575304" y="2538984"/>
            <a:ext cx="1926336" cy="353568"/>
          </a:xfrm>
          <a:prstGeom prst="rect">
            <a:avLst/>
          </a:prstGeom>
          <a:solidFill>
            <a:srgbClr val="B5373D"/>
          </a:solidFill>
        </p:spPr>
        <p:txBody>
          <a:bodyPr wrap="none" lIns="0" tIns="0" rIns="0" bIns="0">
            <a:noAutofit/>
          </a:bodyPr>
          <a:lstStyle/>
          <a:p>
            <a:pPr indent="0" algn="ctr" rtl="0"/>
            <a:r>
              <a:rPr lang="ru" sz="2600" b="1" i="0" u="none" strike="noStrike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Спасибо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784" y="350520"/>
            <a:ext cx="1298448" cy="49682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2400" y="237744"/>
            <a:ext cx="1078992" cy="31089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8680" y="1088136"/>
            <a:ext cx="3928872" cy="29413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9848" y="3060192"/>
            <a:ext cx="2261616" cy="181660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059680"/>
            <a:ext cx="9144000" cy="8534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59079" y="1075944"/>
            <a:ext cx="4970145" cy="1706880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indent="0" rtl="0">
              <a:spcAft>
                <a:spcPts val="1260"/>
              </a:spcAft>
            </a:pPr>
            <a:r>
              <a:rPr lang="ru" sz="16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1) Аккумулятор. Имеет литий-ионный аккумулятор.</a:t>
            </a:r>
          </a:p>
          <a:p>
            <a:pPr indent="0" rtl="0">
              <a:spcAft>
                <a:spcPts val="1260"/>
              </a:spcAft>
            </a:pPr>
            <a:r>
              <a:rPr lang="ru" sz="16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2) Технология первого поколения.</a:t>
            </a:r>
          </a:p>
          <a:p>
            <a:pPr indent="0" rtl="0">
              <a:spcAft>
                <a:spcPts val="1260"/>
              </a:spcAft>
            </a:pPr>
            <a:r>
              <a:rPr lang="ru" sz="16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3) Емкость встроенного аккумулятора составляет 5,1 кВт*ч.</a:t>
            </a:r>
          </a:p>
          <a:p>
            <a:pPr indent="0" rtl="0"/>
            <a:r>
              <a:rPr lang="ru" sz="16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4) Номинальное напряжение аккумулятора составляет 48 В.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079081" y="4300728"/>
            <a:ext cx="4196239" cy="469392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indent="0" rtl="0"/>
            <a:r>
              <a:rPr lang="ru" sz="1600" b="0" i="0" u="none" strike="noStrike" dirty="0">
                <a:solidFill>
                  <a:srgbClr val="FF0000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*</a:t>
            </a:r>
            <a:r>
              <a:rPr lang="ru" sz="16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 </a:t>
            </a:r>
            <a:r>
              <a:rPr lang="ru" sz="1600" b="0" i="0" u="none" strike="noStrike" dirty="0">
                <a:solidFill>
                  <a:srgbClr val="FF0000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Можно установить до 3 модулей B1</a:t>
            </a:r>
          </a:p>
          <a:p>
            <a:pPr indent="0" rtl="0"/>
            <a:r>
              <a:rPr lang="ru" sz="1600" b="0" i="0" u="none" strike="noStrike" dirty="0">
                <a:solidFill>
                  <a:srgbClr val="FF0000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*</a:t>
            </a:r>
            <a:r>
              <a:rPr lang="ru" sz="16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 </a:t>
            </a:r>
            <a:r>
              <a:rPr lang="ru" sz="1600" b="0" i="0" u="none" strike="noStrike" dirty="0">
                <a:solidFill>
                  <a:srgbClr val="FF0000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Макс. Емкость AS1 составляет 20,4 кВт*ч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2400" y="237744"/>
            <a:ext cx="1078992" cy="31089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08888"/>
            <a:ext cx="9144000" cy="413613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78536" y="609600"/>
            <a:ext cx="2682240" cy="310896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 rtl="0"/>
            <a:r>
              <a:rPr lang="ru" sz="2300" b="0" i="0" u="none" strike="noStrike">
                <a:solidFill>
                  <a:srgbClr val="C00000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Режимы работы AS1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52856" y="1502664"/>
            <a:ext cx="2825496" cy="268224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indent="0" rtl="0"/>
            <a:r>
              <a:rPr lang="ru" sz="1700" b="1" i="0" u="none" strike="noStrike">
                <a:solidFill>
                  <a:srgbClr val="C00000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&gt; Режим собственного </a:t>
            </a:r>
            <a:r>
              <a:rPr lang="ru" sz="1700" b="1" i="0" u="none" strike="noStrike">
                <a:solidFill>
                  <a:srgbClr val="900303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потребления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52856" y="2758440"/>
            <a:ext cx="2234184" cy="225552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indent="0" rtl="0"/>
            <a:r>
              <a:rPr lang="ru" sz="1700" b="1" i="0" u="none" strike="noStrike">
                <a:solidFill>
                  <a:srgbClr val="C00000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&gt; Режим полезного </a:t>
            </a:r>
            <a:r>
              <a:rPr lang="ru" sz="1700" b="1" i="0" u="none" strike="noStrike">
                <a:solidFill>
                  <a:srgbClr val="900303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времени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52856" y="4053840"/>
            <a:ext cx="1740408" cy="268224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indent="0" rtl="0"/>
            <a:r>
              <a:rPr lang="ru" sz="1700" b="1" i="0" u="none" strike="noStrike">
                <a:solidFill>
                  <a:srgbClr val="C00000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&gt; Резервный </a:t>
            </a:r>
            <a:r>
              <a:rPr lang="ru" sz="1700" b="1" i="0" u="none" strike="noStrike">
                <a:solidFill>
                  <a:srgbClr val="900303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режим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955792" y="1327784"/>
            <a:ext cx="277368" cy="85344"/>
          </a:xfrm>
          <a:prstGeom prst="rect">
            <a:avLst/>
          </a:prstGeom>
          <a:solidFill>
            <a:srgbClr val="F2F2F2"/>
          </a:solidFill>
        </p:spPr>
        <p:txBody>
          <a:bodyPr wrap="none" lIns="0" tIns="0" rIns="0" bIns="0">
            <a:noAutofit/>
          </a:bodyPr>
          <a:lstStyle/>
          <a:p>
            <a:pPr indent="0" algn="ctr" rtl="0"/>
            <a:r>
              <a:rPr lang="ru" sz="500" b="1" i="0" u="none" strike="noStrike" dirty="0">
                <a:solidFill>
                  <a:srgbClr val="148DCA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Пост./</a:t>
            </a:r>
            <a:br>
              <a:rPr lang="en-US" sz="500" b="1" i="0" u="none" strike="noStrike" dirty="0">
                <a:solidFill>
                  <a:srgbClr val="148DCA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</a:br>
            <a:r>
              <a:rPr lang="ru" sz="500" b="1" i="0" u="none" strike="noStrike" dirty="0">
                <a:solidFill>
                  <a:srgbClr val="148DCA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пер. ток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955792" y="2629280"/>
            <a:ext cx="271272" cy="85344"/>
          </a:xfrm>
          <a:prstGeom prst="rect">
            <a:avLst/>
          </a:prstGeom>
          <a:solidFill>
            <a:srgbClr val="F2F2F2"/>
          </a:solidFill>
        </p:spPr>
        <p:txBody>
          <a:bodyPr wrap="none" lIns="0" tIns="0" rIns="0" bIns="0">
            <a:noAutofit/>
          </a:bodyPr>
          <a:lstStyle/>
          <a:p>
            <a:pPr indent="0" algn="ctr" rtl="0"/>
            <a:r>
              <a:rPr lang="ru" sz="500" b="1" i="0" u="none" strike="noStrike" dirty="0">
                <a:solidFill>
                  <a:srgbClr val="148DCA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Пост./</a:t>
            </a:r>
            <a:endParaRPr lang="en-US" sz="500" b="1" i="0" u="none" strike="noStrike" dirty="0">
              <a:solidFill>
                <a:srgbClr val="148DCA"/>
              </a:solidFill>
              <a:highlight>
                <a:srgbClr val="000000">
                  <a:alpha val="0"/>
                </a:srgbClr>
              </a:highlight>
              <a:latin typeface="Arial"/>
            </a:endParaRPr>
          </a:p>
          <a:p>
            <a:pPr indent="0" algn="ctr" rtl="0"/>
            <a:r>
              <a:rPr lang="ru" sz="500" b="1" i="0" u="none" strike="noStrike" dirty="0">
                <a:solidFill>
                  <a:srgbClr val="148DCA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пер. ток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955792" y="3924680"/>
            <a:ext cx="277368" cy="91440"/>
          </a:xfrm>
          <a:prstGeom prst="rect">
            <a:avLst/>
          </a:prstGeom>
          <a:solidFill>
            <a:srgbClr val="F2F2F2"/>
          </a:solidFill>
        </p:spPr>
        <p:txBody>
          <a:bodyPr wrap="none" lIns="0" tIns="0" rIns="0" bIns="0">
            <a:noAutofit/>
          </a:bodyPr>
          <a:lstStyle/>
          <a:p>
            <a:pPr indent="0" algn="ctr" rtl="0"/>
            <a:r>
              <a:rPr lang="ru" sz="500" b="1" i="0" u="none" strike="noStrike" dirty="0">
                <a:solidFill>
                  <a:srgbClr val="148DCA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Пост./</a:t>
            </a:r>
            <a:endParaRPr lang="en-US" sz="500" b="1" i="0" u="none" strike="noStrike" dirty="0">
              <a:solidFill>
                <a:srgbClr val="148DCA"/>
              </a:solidFill>
              <a:highlight>
                <a:srgbClr val="000000">
                  <a:alpha val="0"/>
                </a:srgbClr>
              </a:highlight>
              <a:latin typeface="Arial"/>
            </a:endParaRPr>
          </a:p>
          <a:p>
            <a:pPr indent="0" algn="ctr" rtl="0"/>
            <a:r>
              <a:rPr lang="ru" sz="500" b="1" i="0" u="none" strike="noStrike" dirty="0">
                <a:solidFill>
                  <a:srgbClr val="148DCA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пер. ток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7640" y="252984"/>
            <a:ext cx="1045464" cy="28041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" y="914400"/>
            <a:ext cx="8930640" cy="2667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053584"/>
            <a:ext cx="9144000" cy="8991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93776" y="490728"/>
            <a:ext cx="3081528" cy="310896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 rtl="0"/>
            <a:r>
              <a:rPr lang="ru" sz="2300" b="0" i="0" u="none" strike="noStrike">
                <a:solidFill>
                  <a:srgbClr val="C00000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Режим собственного потребления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38912" y="3718560"/>
            <a:ext cx="7933944" cy="827532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indent="0" rtl="0">
              <a:spcAft>
                <a:spcPts val="1120"/>
              </a:spcAft>
            </a:pPr>
            <a:r>
              <a:rPr lang="ru" sz="14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* Вырабатываемая фотоэлектрической установкой энергия подается сначала на нагрузку, затем в аккумулятор, а оставшаяся энергия экспортируется в электросеть.</a:t>
            </a:r>
          </a:p>
          <a:p>
            <a:pPr indent="0" rtl="0"/>
            <a:r>
              <a:rPr lang="ru" sz="14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* Если фотоэлектрической энергии недостаточно, аккумулятор разряжается для питания нагрузки.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38912" y="4805172"/>
            <a:ext cx="7933944" cy="20574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 rtl="0"/>
            <a:r>
              <a:rPr lang="ru" sz="1400" b="0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* Если мощности аккумулятора недостаточно, питание подается от электросети.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097024" y="1229868"/>
            <a:ext cx="824484" cy="156972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 rtl="0"/>
            <a:r>
              <a:rPr lang="ru" sz="10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Нагрузка, </a:t>
            </a:r>
            <a:endParaRPr lang="en-US" sz="1000" b="0" i="0" u="none" strike="noStrike" dirty="0">
              <a:highlight>
                <a:srgbClr val="000000">
                  <a:alpha val="0"/>
                </a:srgbClr>
              </a:highlight>
              <a:latin typeface="Arial"/>
            </a:endParaRPr>
          </a:p>
          <a:p>
            <a:pPr indent="0" rtl="0"/>
            <a:r>
              <a:rPr lang="ru" sz="10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подключенная к сети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975860" y="1229868"/>
            <a:ext cx="810768" cy="156972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 rtl="0"/>
            <a:r>
              <a:rPr lang="ru" sz="10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Нагрузка, </a:t>
            </a:r>
            <a:endParaRPr lang="en-US" sz="1000" b="0" i="0" u="none" strike="noStrike" dirty="0">
              <a:highlight>
                <a:srgbClr val="000000">
                  <a:alpha val="0"/>
                </a:srgbClr>
              </a:highlight>
              <a:latin typeface="Arial"/>
            </a:endParaRPr>
          </a:p>
          <a:p>
            <a:pPr indent="0" rtl="0"/>
            <a:r>
              <a:rPr lang="ru" sz="10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подключенная к сети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990332" y="1208532"/>
            <a:ext cx="845820" cy="178308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 rtl="0"/>
            <a:r>
              <a:rPr lang="ru" sz="10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Нагрузка, </a:t>
            </a:r>
            <a:endParaRPr lang="en-US" sz="1000" b="0" i="0" u="none" strike="noStrike" dirty="0">
              <a:highlight>
                <a:srgbClr val="000000">
                  <a:alpha val="0"/>
                </a:srgbClr>
              </a:highlight>
              <a:latin typeface="Arial"/>
            </a:endParaRPr>
          </a:p>
          <a:p>
            <a:pPr indent="0" rtl="0"/>
            <a:r>
              <a:rPr lang="ru" sz="10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подключенная </a:t>
            </a:r>
            <a:endParaRPr lang="en-US" sz="1000" b="0" i="0" u="none" strike="noStrike" dirty="0">
              <a:highlight>
                <a:srgbClr val="000000">
                  <a:alpha val="0"/>
                </a:srgbClr>
              </a:highlight>
              <a:latin typeface="Arial"/>
            </a:endParaRPr>
          </a:p>
          <a:p>
            <a:pPr indent="0" rtl="0"/>
            <a:r>
              <a:rPr lang="ru" sz="10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к сети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146548" y="3319272"/>
            <a:ext cx="838200" cy="184404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 rtl="0"/>
            <a:r>
              <a:rPr lang="ru" sz="10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Нагрузка, подключенная </a:t>
            </a:r>
            <a:endParaRPr lang="en-US" sz="1000" b="0" i="0" u="none" strike="noStrike" dirty="0">
              <a:highlight>
                <a:srgbClr val="000000">
                  <a:alpha val="0"/>
                </a:srgbClr>
              </a:highlight>
              <a:latin typeface="Arial"/>
            </a:endParaRPr>
          </a:p>
          <a:p>
            <a:pPr indent="0" rtl="0"/>
            <a:r>
              <a:rPr lang="ru" sz="10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к батарее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8167116" y="3334512"/>
            <a:ext cx="839724" cy="176784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 rtl="0"/>
            <a:r>
              <a:rPr lang="ru" sz="10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Нагрузка, </a:t>
            </a:r>
            <a:endParaRPr lang="en-US" sz="1000" b="0" i="0" u="none" strike="noStrike" dirty="0">
              <a:highlight>
                <a:srgbClr val="000000">
                  <a:alpha val="0"/>
                </a:srgbClr>
              </a:highlight>
              <a:latin typeface="Arial"/>
            </a:endParaRPr>
          </a:p>
          <a:p>
            <a:pPr indent="0" rtl="0"/>
            <a:r>
              <a:rPr lang="ru" sz="10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подключенная </a:t>
            </a:r>
            <a:endParaRPr lang="en-US" sz="1000" b="0" i="0" u="none" strike="noStrike" dirty="0">
              <a:highlight>
                <a:srgbClr val="000000">
                  <a:alpha val="0"/>
                </a:srgbClr>
              </a:highlight>
              <a:latin typeface="Arial"/>
            </a:endParaRPr>
          </a:p>
          <a:p>
            <a:pPr indent="0" rtl="0"/>
            <a:r>
              <a:rPr lang="ru" sz="10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к батарее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275332" y="3340608"/>
            <a:ext cx="830580" cy="163068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 rtl="0"/>
            <a:r>
              <a:rPr lang="ru" sz="10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Нагрузка, подключенная </a:t>
            </a:r>
            <a:endParaRPr lang="en-US" sz="1000" b="0" i="0" u="none" strike="noStrike" dirty="0">
              <a:highlight>
                <a:srgbClr val="000000">
                  <a:alpha val="0"/>
                </a:srgbClr>
              </a:highlight>
              <a:latin typeface="Arial"/>
            </a:endParaRPr>
          </a:p>
          <a:p>
            <a:pPr indent="0" rtl="0"/>
            <a:r>
              <a:rPr lang="ru" sz="10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к батарее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0BE96C5-A070-4E6D-BB1A-ECA41FF822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2400" y="237744"/>
            <a:ext cx="1078992" cy="31089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AEAB2CD-528D-4854-8D77-96702DC618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1968" y="649224"/>
            <a:ext cx="2179320" cy="435254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50003B7-EDBD-423A-B026-FD021FD9FA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068824"/>
            <a:ext cx="9144000" cy="76200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68F515C-ECE6-4433-9814-EDE0795D274D}"/>
              </a:ext>
            </a:extLst>
          </p:cNvPr>
          <p:cNvSpPr/>
          <p:nvPr/>
        </p:nvSpPr>
        <p:spPr>
          <a:xfrm>
            <a:off x="484632" y="490728"/>
            <a:ext cx="2377440" cy="252984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 rtl="0"/>
            <a:r>
              <a:rPr lang="ru" sz="2300" b="0" i="0" u="none" strike="noStrike">
                <a:solidFill>
                  <a:srgbClr val="C00000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Режим полезного времени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4BA0B38-CA34-470A-A7E5-8371D55D4119}"/>
              </a:ext>
            </a:extLst>
          </p:cNvPr>
          <p:cNvSpPr/>
          <p:nvPr/>
        </p:nvSpPr>
        <p:spPr>
          <a:xfrm>
            <a:off x="374904" y="1341120"/>
            <a:ext cx="5937504" cy="2764536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indent="0" rtl="0">
              <a:spcAft>
                <a:spcPts val="1120"/>
              </a:spcAft>
            </a:pPr>
            <a:r>
              <a:rPr lang="ru" sz="14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AS1 можно заряжать/разряжать вручную.</a:t>
            </a:r>
          </a:p>
          <a:p>
            <a:pPr indent="0" rtl="0">
              <a:spcAft>
                <a:spcPts val="1120"/>
              </a:spcAft>
            </a:pPr>
            <a:r>
              <a:rPr lang="ru" sz="14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* Можно задать 7 периодов зарядки.</a:t>
            </a:r>
          </a:p>
          <a:p>
            <a:pPr indent="0" rtl="0">
              <a:spcAft>
                <a:spcPts val="1120"/>
              </a:spcAft>
            </a:pPr>
            <a:r>
              <a:rPr lang="ru" sz="14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* Можно задать 7 периодов разрядки.</a:t>
            </a:r>
          </a:p>
          <a:p>
            <a:pPr indent="0" rtl="0">
              <a:spcAft>
                <a:spcPts val="1120"/>
              </a:spcAft>
            </a:pPr>
            <a:r>
              <a:rPr lang="ru" sz="14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* Можно задать мощность зарядки/ разрядки.</a:t>
            </a:r>
          </a:p>
          <a:p>
            <a:pPr indent="0" rtl="0">
              <a:spcAft>
                <a:spcPts val="1120"/>
              </a:spcAft>
            </a:pPr>
            <a:r>
              <a:rPr lang="ru" sz="14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* Можно задать время/день работы.</a:t>
            </a:r>
          </a:p>
          <a:p>
            <a:pPr indent="0" rtl="0">
              <a:spcAft>
                <a:spcPts val="1120"/>
              </a:spcAft>
            </a:pPr>
            <a:r>
              <a:rPr lang="ru" sz="14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* В другие периоды, кроме периодов зарядки/разрядки, AS1 работает в режиме собственного потребления.</a:t>
            </a:r>
          </a:p>
          <a:p>
            <a:pPr indent="0" rtl="0"/>
            <a:r>
              <a:rPr lang="ru" sz="14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* Поддержка двухсторонней зарядки от фотоэлектрической установки и электросети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A9A423CC-E0A2-4760-8A04-A8F9D0F7EEDF}"/>
              </a:ext>
            </a:extLst>
          </p:cNvPr>
          <p:cNvSpPr/>
          <p:nvPr/>
        </p:nvSpPr>
        <p:spPr>
          <a:xfrm>
            <a:off x="7336536" y="780288"/>
            <a:ext cx="719328" cy="112776"/>
          </a:xfrm>
          <a:prstGeom prst="rect">
            <a:avLst/>
          </a:prstGeom>
          <a:solidFill>
            <a:srgbClr val="994A47"/>
          </a:solidFill>
        </p:spPr>
        <p:txBody>
          <a:bodyPr wrap="none" lIns="0" tIns="0" rIns="0" bIns="0">
            <a:noAutofit/>
          </a:bodyPr>
          <a:lstStyle/>
          <a:p>
            <a:pPr indent="0" algn="r" rtl="0"/>
            <a:r>
              <a:rPr lang="ru" sz="700" b="0" i="0" u="none" strike="noStrike" dirty="0">
                <a:solidFill>
                  <a:srgbClr val="9A9595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Режимы работы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3CC40AC-C003-4AA9-8A09-3DD00B6D203F}"/>
              </a:ext>
            </a:extLst>
          </p:cNvPr>
          <p:cNvSpPr/>
          <p:nvPr/>
        </p:nvSpPr>
        <p:spPr>
          <a:xfrm>
            <a:off x="8415528" y="783336"/>
            <a:ext cx="207264" cy="97536"/>
          </a:xfrm>
          <a:prstGeom prst="rect">
            <a:avLst/>
          </a:prstGeom>
          <a:solidFill>
            <a:srgbClr val="983B3D"/>
          </a:solidFill>
        </p:spPr>
        <p:txBody>
          <a:bodyPr wrap="none" lIns="0" tIns="0" rIns="0" bIns="0">
            <a:noAutofit/>
          </a:bodyPr>
          <a:lstStyle/>
          <a:p>
            <a:pPr indent="0" algn="r" rtl="0"/>
            <a:r>
              <a:rPr lang="ru" sz="600" b="0" i="0" u="none" strike="noStrike">
                <a:solidFill>
                  <a:srgbClr val="9A9595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Сохранить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BC3699E6-03BE-4D8D-A477-219BBAFD4BDA}"/>
              </a:ext>
            </a:extLst>
          </p:cNvPr>
          <p:cNvSpPr/>
          <p:nvPr/>
        </p:nvSpPr>
        <p:spPr>
          <a:xfrm>
            <a:off x="6867144" y="1182624"/>
            <a:ext cx="1417320" cy="201168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indent="0" rtl="0"/>
            <a:r>
              <a:rPr lang="ru" sz="600" b="0" i="0" u="none" strike="noStrike">
                <a:solidFill>
                  <a:srgbClr val="655C67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Режим полезного времени</a:t>
            </a:r>
            <a:r>
              <a:rPr lang="ru" sz="600" b="0" i="0" u="none" strike="noStrike">
                <a:solidFill>
                  <a:srgbClr val="9A9595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: настройка часов зарядки/разрядки аккумулятора вручную.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5C06235F-5344-4AA9-AA5E-89EC7A8495DF}"/>
              </a:ext>
            </a:extLst>
          </p:cNvPr>
          <p:cNvSpPr/>
          <p:nvPr/>
        </p:nvSpPr>
        <p:spPr>
          <a:xfrm>
            <a:off x="6897624" y="1563624"/>
            <a:ext cx="417576" cy="100584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 rtl="0"/>
            <a:r>
              <a:rPr lang="ru" sz="600" b="0" i="0" u="none" strike="noStrike">
                <a:solidFill>
                  <a:srgbClr val="52443C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Настроить зарядку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BD9BD488-2BEB-4B5D-BC8F-2851B9C7B327}"/>
              </a:ext>
            </a:extLst>
          </p:cNvPr>
          <p:cNvSpPr/>
          <p:nvPr/>
        </p:nvSpPr>
        <p:spPr>
          <a:xfrm>
            <a:off x="7205472" y="1810512"/>
            <a:ext cx="326136" cy="9144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 algn="ctr" rtl="0"/>
            <a:r>
              <a:rPr lang="ru" sz="500" b="0" i="0" u="none" strike="noStrike" dirty="0">
                <a:solidFill>
                  <a:srgbClr val="9A9595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Время начала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6612CC8E-5069-4D1F-80F6-57A40227CD3A}"/>
              </a:ext>
            </a:extLst>
          </p:cNvPr>
          <p:cNvSpPr/>
          <p:nvPr/>
        </p:nvSpPr>
        <p:spPr>
          <a:xfrm>
            <a:off x="8046720" y="1825752"/>
            <a:ext cx="304800" cy="79248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 algn="ctr" rtl="0"/>
            <a:r>
              <a:rPr lang="ru" sz="500" b="0" i="0" u="none" strike="noStrike" dirty="0">
                <a:solidFill>
                  <a:srgbClr val="9A9595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Время окончания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5121410C-C681-4585-A38A-05874DD31416}"/>
              </a:ext>
            </a:extLst>
          </p:cNvPr>
          <p:cNvSpPr/>
          <p:nvPr/>
        </p:nvSpPr>
        <p:spPr>
          <a:xfrm rot="16200000">
            <a:off x="6833616" y="2240280"/>
            <a:ext cx="158496" cy="88392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 rtl="0"/>
            <a:r>
              <a:rPr lang="ru" sz="500" b="0" i="0" u="none" strike="noStrike" dirty="0">
                <a:solidFill>
                  <a:srgbClr val="52443C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Настройка 1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58455976-38D1-46A7-882F-5EE7F81BD813}"/>
              </a:ext>
            </a:extLst>
          </p:cNvPr>
          <p:cNvSpPr/>
          <p:nvPr/>
        </p:nvSpPr>
        <p:spPr>
          <a:xfrm>
            <a:off x="7193280" y="2289048"/>
            <a:ext cx="499872" cy="94488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 rtl="0"/>
            <a:r>
              <a:rPr lang="ru" sz="500" b="0" i="0" u="none" strike="noStrike">
                <a:solidFill>
                  <a:srgbClr val="9A9595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Мощность зарядки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E9E938A7-AEBA-4610-A7D7-7AFA770404D6}"/>
              </a:ext>
            </a:extLst>
          </p:cNvPr>
          <p:cNvSpPr/>
          <p:nvPr/>
        </p:nvSpPr>
        <p:spPr>
          <a:xfrm>
            <a:off x="8153400" y="2462784"/>
            <a:ext cx="76200" cy="73152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 rtl="0"/>
            <a:r>
              <a:rPr lang="ru" sz="500" b="0" i="0" u="none" strike="noStrike">
                <a:solidFill>
                  <a:srgbClr val="655C67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Вт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E08D2930-B154-40A0-AA9B-C78BDFB02237}"/>
              </a:ext>
            </a:extLst>
          </p:cNvPr>
          <p:cNvSpPr/>
          <p:nvPr/>
        </p:nvSpPr>
        <p:spPr>
          <a:xfrm>
            <a:off x="7193280" y="2645664"/>
            <a:ext cx="393192" cy="88392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 rtl="0"/>
            <a:r>
              <a:rPr lang="ru" sz="500" b="0" i="0" u="none" strike="noStrike">
                <a:solidFill>
                  <a:srgbClr val="9A9595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Дни работы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F8A23DBE-F296-410D-AA6B-1556CCD92D0A}"/>
              </a:ext>
            </a:extLst>
          </p:cNvPr>
          <p:cNvSpPr/>
          <p:nvPr/>
        </p:nvSpPr>
        <p:spPr>
          <a:xfrm>
            <a:off x="7184136" y="2782824"/>
            <a:ext cx="152400" cy="57912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 algn="r" rtl="0"/>
            <a:r>
              <a:rPr lang="ru" sz="500" b="0" i="0" u="none" strike="noStrike">
                <a:solidFill>
                  <a:srgbClr val="9A9595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Пн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0B11EA5B-2DB0-42A3-8706-50686C76DA36}"/>
              </a:ext>
            </a:extLst>
          </p:cNvPr>
          <p:cNvSpPr/>
          <p:nvPr/>
        </p:nvSpPr>
        <p:spPr>
          <a:xfrm>
            <a:off x="7525512" y="2776728"/>
            <a:ext cx="152400" cy="73152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 rtl="0"/>
            <a:r>
              <a:rPr lang="ru" sz="500" b="0" i="0" u="none" strike="noStrike">
                <a:solidFill>
                  <a:srgbClr val="9A9595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Вт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846BC14F-8ABD-4474-BD65-EA89EAE81126}"/>
              </a:ext>
            </a:extLst>
          </p:cNvPr>
          <p:cNvSpPr/>
          <p:nvPr/>
        </p:nvSpPr>
        <p:spPr>
          <a:xfrm>
            <a:off x="7851648" y="2776728"/>
            <a:ext cx="149352" cy="6096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 rtl="0"/>
            <a:r>
              <a:rPr lang="ru" sz="500" b="0" i="0" u="none" strike="noStrike">
                <a:solidFill>
                  <a:srgbClr val="9A9595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Ср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533C21F6-80F4-40D9-9051-F6ABF8E7F26E}"/>
              </a:ext>
            </a:extLst>
          </p:cNvPr>
          <p:cNvSpPr/>
          <p:nvPr/>
        </p:nvSpPr>
        <p:spPr>
          <a:xfrm>
            <a:off x="8199120" y="2776728"/>
            <a:ext cx="124968" cy="67056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 rtl="0"/>
            <a:r>
              <a:rPr lang="ru" sz="500" b="0" i="0" u="none" strike="noStrike">
                <a:solidFill>
                  <a:srgbClr val="9A9595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Чт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52C953C6-C619-4E90-AE44-21E8488A5D46}"/>
              </a:ext>
            </a:extLst>
          </p:cNvPr>
          <p:cNvSpPr/>
          <p:nvPr/>
        </p:nvSpPr>
        <p:spPr>
          <a:xfrm>
            <a:off x="7220712" y="2883408"/>
            <a:ext cx="97536" cy="67056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 rtl="0"/>
            <a:r>
              <a:rPr lang="ru" sz="500" b="0" i="0" u="none" strike="noStrike">
                <a:solidFill>
                  <a:srgbClr val="9A9595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Пт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57841234-3711-4DE4-A1D6-4813D1562BF2}"/>
              </a:ext>
            </a:extLst>
          </p:cNvPr>
          <p:cNvSpPr/>
          <p:nvPr/>
        </p:nvSpPr>
        <p:spPr>
          <a:xfrm>
            <a:off x="7531608" y="2883408"/>
            <a:ext cx="131064" cy="7620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 rtl="0"/>
            <a:r>
              <a:rPr lang="ru" sz="500" b="0" i="0" u="none" strike="noStrike">
                <a:solidFill>
                  <a:srgbClr val="9A9595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Сб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96E3A5C5-4913-4BB8-92BE-8411535B76C0}"/>
              </a:ext>
            </a:extLst>
          </p:cNvPr>
          <p:cNvSpPr/>
          <p:nvPr/>
        </p:nvSpPr>
        <p:spPr>
          <a:xfrm>
            <a:off x="7866888" y="2883408"/>
            <a:ext cx="134112" cy="79248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 rtl="0"/>
            <a:r>
              <a:rPr lang="ru" sz="500" b="0" i="0" u="none" strike="noStrike">
                <a:solidFill>
                  <a:srgbClr val="9A9595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Вс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C9181400-1EC4-4124-B04D-67815A687B5D}"/>
              </a:ext>
            </a:extLst>
          </p:cNvPr>
          <p:cNvSpPr/>
          <p:nvPr/>
        </p:nvSpPr>
        <p:spPr>
          <a:xfrm>
            <a:off x="6891528" y="3243072"/>
            <a:ext cx="539496" cy="109728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 rtl="0"/>
            <a:r>
              <a:rPr lang="ru" sz="600" b="0" i="0" u="none" strike="noStrike" dirty="0">
                <a:solidFill>
                  <a:srgbClr val="52443C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Настроить разрядку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44231BFF-4633-4D7C-8C62-20B1BC6B17BC}"/>
              </a:ext>
            </a:extLst>
          </p:cNvPr>
          <p:cNvSpPr/>
          <p:nvPr/>
        </p:nvSpPr>
        <p:spPr>
          <a:xfrm>
            <a:off x="7202424" y="3508248"/>
            <a:ext cx="344424" cy="85344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 algn="ctr" rtl="0"/>
            <a:r>
              <a:rPr lang="ru" sz="500" b="0" i="0" u="none" strike="noStrike" dirty="0">
                <a:solidFill>
                  <a:srgbClr val="9A9595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Время начала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BC903B5C-853C-4D83-B16A-00EF9BBA8E8E}"/>
              </a:ext>
            </a:extLst>
          </p:cNvPr>
          <p:cNvSpPr/>
          <p:nvPr/>
        </p:nvSpPr>
        <p:spPr>
          <a:xfrm>
            <a:off x="8040624" y="3508248"/>
            <a:ext cx="320040" cy="85344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 algn="ctr" rtl="0"/>
            <a:r>
              <a:rPr lang="ru" sz="500" b="0" i="0" u="none" strike="noStrike" dirty="0">
                <a:solidFill>
                  <a:srgbClr val="9A9595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Время окончания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E963C6AD-412B-4B78-AD10-D3DC96406FB9}"/>
              </a:ext>
            </a:extLst>
          </p:cNvPr>
          <p:cNvSpPr/>
          <p:nvPr/>
        </p:nvSpPr>
        <p:spPr>
          <a:xfrm rot="16200000">
            <a:off x="6827520" y="3931920"/>
            <a:ext cx="149352" cy="7620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 rtl="0"/>
            <a:r>
              <a:rPr lang="ru" sz="500" b="0" i="0" u="none" strike="noStrike" dirty="0">
                <a:solidFill>
                  <a:srgbClr val="52443C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Настройка 1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5B158912-D5F7-4F75-A258-8615C22333B1}"/>
              </a:ext>
            </a:extLst>
          </p:cNvPr>
          <p:cNvSpPr/>
          <p:nvPr/>
        </p:nvSpPr>
        <p:spPr>
          <a:xfrm>
            <a:off x="7202424" y="3974592"/>
            <a:ext cx="557784" cy="82296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 rtl="0"/>
            <a:r>
              <a:rPr lang="ru" sz="500" b="0" i="0" u="none" strike="noStrike">
                <a:solidFill>
                  <a:srgbClr val="9A9595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Мощность разрядки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0FA6FB09-B180-40E9-9FB0-981CCF0CB85D}"/>
              </a:ext>
            </a:extLst>
          </p:cNvPr>
          <p:cNvSpPr/>
          <p:nvPr/>
        </p:nvSpPr>
        <p:spPr>
          <a:xfrm>
            <a:off x="8156448" y="4148328"/>
            <a:ext cx="73152" cy="67056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" sz="500" b="0" i="0" u="none" strike="noStrike" kern="1200" cap="none" spc="0" normalizeH="0" baseline="0" noProof="0">
                <a:solidFill>
                  <a:srgbClr val="655C67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+mn-ea"/>
                <a:cs typeface="+mn-cs"/>
              </a:rPr>
              <a:t>Вт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FF4D2523-55D3-494D-B4CD-A2141856C5A9}"/>
              </a:ext>
            </a:extLst>
          </p:cNvPr>
          <p:cNvSpPr/>
          <p:nvPr/>
        </p:nvSpPr>
        <p:spPr>
          <a:xfrm>
            <a:off x="7205472" y="4331208"/>
            <a:ext cx="356616" cy="7620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 algn="just" rtl="0"/>
            <a:r>
              <a:rPr lang="ru" sz="400" b="1" i="0" u="none" strike="noStrike">
                <a:solidFill>
                  <a:srgbClr val="9A9595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Дни работы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FA9DBDE7-BB95-4AF1-94E1-8C47E5857C1A}"/>
              </a:ext>
            </a:extLst>
          </p:cNvPr>
          <p:cNvSpPr/>
          <p:nvPr/>
        </p:nvSpPr>
        <p:spPr>
          <a:xfrm>
            <a:off x="7181088" y="4581144"/>
            <a:ext cx="307848" cy="10668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 algn="ctr" rtl="0"/>
            <a:r>
              <a:rPr lang="ru" sz="700" b="0" i="0" u="none" strike="noStrike">
                <a:solidFill>
                  <a:srgbClr val="CA5065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Отменить</a:t>
            </a: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AEB3F57A-96AD-47FE-A8DF-E19D8B92E685}"/>
              </a:ext>
            </a:extLst>
          </p:cNvPr>
          <p:cNvSpPr/>
          <p:nvPr/>
        </p:nvSpPr>
        <p:spPr>
          <a:xfrm>
            <a:off x="7872984" y="4590288"/>
            <a:ext cx="387096" cy="91440"/>
          </a:xfrm>
          <a:prstGeom prst="rect">
            <a:avLst/>
          </a:prstGeom>
          <a:solidFill>
            <a:srgbClr val="F8353D"/>
          </a:solidFill>
        </p:spPr>
        <p:txBody>
          <a:bodyPr wrap="none" lIns="0" tIns="0" rIns="0" bIns="0">
            <a:noAutofit/>
          </a:bodyPr>
          <a:lstStyle/>
          <a:p>
            <a:pPr indent="0" algn="ctr" rtl="0"/>
            <a:r>
              <a:rPr lang="ru" sz="600" b="0" i="0" u="none" strike="noStrike" dirty="0">
                <a:solidFill>
                  <a:srgbClr val="F9D6CD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Подтвердить</a:t>
            </a:r>
            <a:endParaRPr lang="ru" sz="700" b="0" i="0" u="none" strike="noStrike" dirty="0">
              <a:solidFill>
                <a:srgbClr val="F9D6CD"/>
              </a:solidFill>
              <a:highlight>
                <a:srgbClr val="000000">
                  <a:alpha val="0"/>
                </a:srgbClr>
              </a:highlight>
              <a:latin typeface="Arial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2400" y="237744"/>
            <a:ext cx="1078992" cy="31089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1216" y="697992"/>
            <a:ext cx="2036064" cy="420319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02920" y="493776"/>
            <a:ext cx="1932432" cy="30480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 rtl="0"/>
            <a:r>
              <a:rPr lang="ru" sz="2300" b="0" i="0" u="none" strike="noStrike">
                <a:solidFill>
                  <a:srgbClr val="C00000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Резервный режим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84048" y="1502664"/>
            <a:ext cx="5669280" cy="1877568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indent="0" rtl="0">
              <a:lnSpc>
                <a:spcPct val="105000"/>
              </a:lnSpc>
              <a:spcAft>
                <a:spcPts val="1050"/>
              </a:spcAft>
            </a:pPr>
            <a:r>
              <a:rPr lang="ru" sz="1400" b="0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* Настройка уровня заряда аккумулятора (ХХ%).</a:t>
            </a:r>
          </a:p>
          <a:p>
            <a:pPr indent="0" rtl="0">
              <a:lnSpc>
                <a:spcPct val="106000"/>
              </a:lnSpc>
              <a:spcAft>
                <a:spcPts val="1050"/>
              </a:spcAft>
            </a:pPr>
            <a:r>
              <a:rPr lang="ru" sz="1400" b="0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* Если уровень заряда аккумулятора превышает ХХ%, выполняется переход в режим собственного потребления.</a:t>
            </a:r>
          </a:p>
          <a:p>
            <a:pPr indent="0" rtl="0">
              <a:lnSpc>
                <a:spcPct val="105000"/>
              </a:lnSpc>
              <a:spcAft>
                <a:spcPts val="1050"/>
              </a:spcAft>
            </a:pPr>
            <a:r>
              <a:rPr lang="ru" sz="1400" b="0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* Если уровень заряда равен ХХ%, разрядка аккумулятора прекращается.</a:t>
            </a:r>
          </a:p>
          <a:p>
            <a:pPr indent="0" rtl="0"/>
            <a:r>
              <a:rPr lang="ru" sz="1400" b="0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* При отключении электросети аккумулятор начинает подавать питание на подключенную нагрузку в течение 10 мс.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787896" y="1130808"/>
            <a:ext cx="1615440" cy="240792"/>
          </a:xfrm>
          <a:prstGeom prst="rect">
            <a:avLst/>
          </a:prstGeom>
          <a:solidFill>
            <a:srgbClr val="9B999C"/>
          </a:solidFill>
        </p:spPr>
        <p:txBody>
          <a:bodyPr lIns="0" tIns="0" rIns="0" bIns="0">
            <a:noAutofit/>
          </a:bodyPr>
          <a:lstStyle/>
          <a:p>
            <a:pPr indent="0" rtl="0"/>
            <a:r>
              <a:rPr lang="ru" sz="700" b="0" i="0" u="none" strike="noStrike">
                <a:solidFill>
                  <a:srgbClr val="88484C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Режим полезного времени: </a:t>
            </a:r>
            <a:r>
              <a:rPr lang="ru" sz="700" b="0" i="0" u="none" strike="noStrike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настройка графика зарядки/разрядки аккумулятора вручную.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342632" y="816864"/>
            <a:ext cx="719328" cy="137160"/>
          </a:xfrm>
          <a:prstGeom prst="rect">
            <a:avLst/>
          </a:prstGeom>
          <a:solidFill>
            <a:srgbClr val="994846"/>
          </a:solidFill>
        </p:spPr>
        <p:txBody>
          <a:bodyPr wrap="none" lIns="0" tIns="0" rIns="0" bIns="0">
            <a:noAutofit/>
          </a:bodyPr>
          <a:lstStyle/>
          <a:p>
            <a:pPr indent="0" algn="r" rtl="0"/>
            <a:r>
              <a:rPr lang="ru" sz="700" b="1" i="0" u="none" strike="noStrike">
                <a:solidFill>
                  <a:srgbClr val="C88F94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Режимы работы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998208" y="1786128"/>
            <a:ext cx="1292352" cy="195072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indent="0" rtl="0"/>
            <a:r>
              <a:rPr lang="ru" sz="600" b="0" i="0" u="none" strike="noStrike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Резервный режим</a:t>
            </a:r>
            <a:r>
              <a:rPr lang="ru" sz="600" b="0" i="0" u="none" strike="noStrike">
                <a:solidFill>
                  <a:srgbClr val="9C999A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: выполняется полная зарядка аккумулятора без его разрядки.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013448" y="2157984"/>
            <a:ext cx="1011936" cy="97536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 rtl="0"/>
            <a:r>
              <a:rPr lang="ru" sz="600" b="0" i="0" u="none" strike="noStrike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Поддерживаемый заряд аккумулятора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007352" y="2609088"/>
            <a:ext cx="499872" cy="109728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 rtl="0"/>
            <a:r>
              <a:rPr lang="ru" sz="600" b="0" i="0" u="none" strike="noStrike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Мощность зарядки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001256" y="3072384"/>
            <a:ext cx="609600" cy="94488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 rtl="0"/>
            <a:r>
              <a:rPr lang="ru" sz="600" b="0" i="0" u="none" strike="noStrike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Мощность разрядки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126224" y="3697224"/>
            <a:ext cx="313944" cy="118872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 rtl="0"/>
            <a:r>
              <a:rPr lang="ru" sz="700" b="0" i="0" u="none" strike="noStrike">
                <a:solidFill>
                  <a:srgbClr val="5394BF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Отменить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7927848" y="3703320"/>
            <a:ext cx="387096" cy="115824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 algn="r" rtl="0"/>
            <a:r>
              <a:rPr lang="ru" sz="700" b="0" i="0" u="none" strike="noStrike">
                <a:solidFill>
                  <a:srgbClr val="5394BF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Подтвердить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8247888" y="2859024"/>
            <a:ext cx="60960" cy="60960"/>
          </a:xfrm>
          <a:prstGeom prst="rect">
            <a:avLst/>
          </a:prstGeom>
          <a:solidFill>
            <a:srgbClr val="FBF9FC"/>
          </a:solidFill>
        </p:spPr>
        <p:txBody>
          <a:bodyPr wrap="none" lIns="0" tIns="0" rIns="0" bIns="0">
            <a:noAutofit/>
          </a:bodyPr>
          <a:lstStyle/>
          <a:p>
            <a:pPr indent="0" algn="just" rtl="0"/>
            <a:r>
              <a:rPr lang="ru" sz="400" b="0" i="0" u="none" strike="noStrike">
                <a:solidFill>
                  <a:srgbClr val="9C999A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Вт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8238744" y="3316224"/>
            <a:ext cx="70104" cy="54864"/>
          </a:xfrm>
          <a:prstGeom prst="rect">
            <a:avLst/>
          </a:prstGeom>
          <a:solidFill>
            <a:srgbClr val="FBF9FC"/>
          </a:solidFill>
        </p:spPr>
        <p:txBody>
          <a:bodyPr wrap="none" lIns="0" tIns="0" rIns="0" bIns="0">
            <a:noAutofit/>
          </a:bodyPr>
          <a:lstStyle/>
          <a:p>
            <a:pPr indent="0" algn="just" rtl="0"/>
            <a:r>
              <a:rPr lang="ru" sz="400" b="0" i="0" u="none" strike="noStrike">
                <a:solidFill>
                  <a:srgbClr val="9C999A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Вт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7065264" y="4514088"/>
            <a:ext cx="441960" cy="115824"/>
          </a:xfrm>
          <a:prstGeom prst="rect">
            <a:avLst/>
          </a:prstGeom>
          <a:solidFill>
            <a:srgbClr val="9B999C"/>
          </a:solidFill>
        </p:spPr>
        <p:txBody>
          <a:bodyPr wrap="none" lIns="0" tIns="0" rIns="0" bIns="0">
            <a:noAutofit/>
          </a:bodyPr>
          <a:lstStyle/>
          <a:p>
            <a:pPr indent="0" algn="ctr" rtl="0"/>
            <a:r>
              <a:rPr lang="ru" sz="700" b="0" i="0" u="none" strike="noStrike">
                <a:solidFill>
                  <a:srgbClr val="88484C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Назад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7979664" y="4511040"/>
            <a:ext cx="259080" cy="106680"/>
          </a:xfrm>
          <a:prstGeom prst="rect">
            <a:avLst/>
          </a:prstGeom>
          <a:solidFill>
            <a:srgbClr val="992B2A"/>
          </a:solidFill>
        </p:spPr>
        <p:txBody>
          <a:bodyPr wrap="none" lIns="0" tIns="0" rIns="0" bIns="0">
            <a:noAutofit/>
          </a:bodyPr>
          <a:lstStyle/>
          <a:p>
            <a:pPr indent="0" algn="ctr" rtl="0"/>
            <a:r>
              <a:rPr lang="ru" sz="700" b="0" i="0" u="none" strike="noStrike">
                <a:solidFill>
                  <a:srgbClr val="C88F94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Далее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3.1.12"/>
  <p:tag name="AS_OS" val="Unix 4.14.225.169"/>
  <p:tag name="AS_RELEASE_DATE" val="2020.03.14"/>
  <p:tag name="AS_TITLE" val="Aspose.Slides for .NET Standard 2.0"/>
  <p:tag name="AS_VERSION" val="20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1967</Words>
  <Application>Microsoft Office PowerPoint</Application>
  <PresentationFormat>Произвольный</PresentationFormat>
  <Paragraphs>540</Paragraphs>
  <Slides>41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3" baseType="lpstr">
      <vt:lpstr>Arial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user-12</cp:lastModifiedBy>
  <cp:revision>4</cp:revision>
  <dcterms:modified xsi:type="dcterms:W3CDTF">2022-02-08T09:44:02Z</dcterms:modified>
</cp:coreProperties>
</file>